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8" r:id="rId2"/>
    <p:sldId id="531" r:id="rId3"/>
    <p:sldId id="537" r:id="rId4"/>
    <p:sldId id="296" r:id="rId5"/>
    <p:sldId id="299" r:id="rId6"/>
    <p:sldId id="298" r:id="rId7"/>
    <p:sldId id="302" r:id="rId8"/>
    <p:sldId id="297" r:id="rId9"/>
    <p:sldId id="538" r:id="rId10"/>
    <p:sldId id="539" r:id="rId11"/>
    <p:sldId id="540" r:id="rId12"/>
    <p:sldId id="310" r:id="rId13"/>
    <p:sldId id="308" r:id="rId14"/>
    <p:sldId id="309" r:id="rId15"/>
    <p:sldId id="542" r:id="rId16"/>
    <p:sldId id="311" r:id="rId17"/>
    <p:sldId id="312" r:id="rId18"/>
    <p:sldId id="318" r:id="rId19"/>
    <p:sldId id="313" r:id="rId20"/>
    <p:sldId id="543" r:id="rId21"/>
    <p:sldId id="317" r:id="rId22"/>
    <p:sldId id="319" r:id="rId23"/>
    <p:sldId id="345" r:id="rId24"/>
    <p:sldId id="346" r:id="rId25"/>
    <p:sldId id="347" r:id="rId26"/>
    <p:sldId id="348" r:id="rId27"/>
    <p:sldId id="349" r:id="rId28"/>
    <p:sldId id="341" r:id="rId29"/>
    <p:sldId id="343" r:id="rId30"/>
    <p:sldId id="544" r:id="rId31"/>
    <p:sldId id="545" r:id="rId32"/>
    <p:sldId id="546" r:id="rId33"/>
    <p:sldId id="547" r:id="rId34"/>
    <p:sldId id="351" r:id="rId35"/>
    <p:sldId id="356" r:id="rId36"/>
    <p:sldId id="360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DEA8-EB22-42D4-B8E2-0C26FFC92FC1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B6F03-2704-4FB7-B539-03DC9F576B43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1" y="0"/>
            <a:ext cx="6066971" cy="7674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29354"/>
            <a:ext cx="5713288" cy="72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fr-FR" dirty="0"/>
              <a:t>Ecran xx</a:t>
            </a:r>
            <a:br>
              <a:rPr lang="fr-FR" dirty="0"/>
            </a:br>
            <a:r>
              <a:rPr lang="fr-FR" dirty="0"/>
              <a:t>Titre de l’écran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6066971" y="0"/>
            <a:ext cx="6125029" cy="767468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Espace réservé du texte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62245"/>
            <a:ext cx="6096000" cy="6578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900"/>
            </a:lvl4pPr>
            <a:lvl5pPr>
              <a:defRPr sz="800"/>
            </a:lvl5pPr>
          </a:lstStyle>
          <a:p>
            <a:pPr lvl="0"/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029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0" Type="http://schemas.openxmlformats.org/officeDocument/2006/relationships/image" Target="../media/image13.png"/><Relationship Id="rId4" Type="http://schemas.openxmlformats.org/officeDocument/2006/relationships/image" Target="../media/image26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4.png"/><Relationship Id="rId7" Type="http://schemas.microsoft.com/office/2007/relationships/hdphoto" Target="../media/hdphoto3.wdp"/><Relationship Id="rId12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30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3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microsoft.com/office/2007/relationships/hdphoto" Target="../media/hdphoto4.wdp"/><Relationship Id="rId10" Type="http://schemas.microsoft.com/office/2007/relationships/hdphoto" Target="../media/hdphoto5.wdp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8.png"/><Relationship Id="rId3" Type="http://schemas.openxmlformats.org/officeDocument/2006/relationships/image" Target="../media/image37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13.png"/><Relationship Id="rId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38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42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13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7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7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7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microsoft.com/office/2007/relationships/hdphoto" Target="../media/hdphoto9.wdp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microsoft.com/office/2007/relationships/hdphoto" Target="../media/hdphoto8.wdp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21.png"/><Relationship Id="rId5" Type="http://schemas.openxmlformats.org/officeDocument/2006/relationships/image" Target="../media/image55.png"/><Relationship Id="rId10" Type="http://schemas.openxmlformats.org/officeDocument/2006/relationships/image" Target="../media/image62.png"/><Relationship Id="rId4" Type="http://schemas.microsoft.com/office/2007/relationships/hdphoto" Target="../media/hdphoto8.wdp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21.png"/><Relationship Id="rId5" Type="http://schemas.openxmlformats.org/officeDocument/2006/relationships/image" Target="../media/image55.png"/><Relationship Id="rId10" Type="http://schemas.openxmlformats.org/officeDocument/2006/relationships/image" Target="../media/image62.png"/><Relationship Id="rId4" Type="http://schemas.microsoft.com/office/2007/relationships/hdphoto" Target="../media/hdphoto8.wdp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5.png"/><Relationship Id="rId7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10.wdp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4.png"/><Relationship Id="rId7" Type="http://schemas.openxmlformats.org/officeDocument/2006/relationships/image" Target="../media/image5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36.png"/><Relationship Id="rId5" Type="http://schemas.microsoft.com/office/2007/relationships/hdphoto" Target="../media/hdphoto10.wdp"/><Relationship Id="rId10" Type="http://schemas.microsoft.com/office/2007/relationships/hdphoto" Target="../media/hdphoto11.wdp"/><Relationship Id="rId4" Type="http://schemas.openxmlformats.org/officeDocument/2006/relationships/image" Target="../media/image65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5.png"/><Relationship Id="rId7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10.wdp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5.png"/><Relationship Id="rId7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microsoft.com/office/2007/relationships/hdphoto" Target="../media/hdphoto10.wdp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microsoft.com/office/2007/relationships/hdphoto" Target="../media/hdphoto12.wdp"/><Relationship Id="rId10" Type="http://schemas.openxmlformats.org/officeDocument/2006/relationships/image" Target="../media/image53.png"/><Relationship Id="rId4" Type="http://schemas.openxmlformats.org/officeDocument/2006/relationships/image" Target="../media/image68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microsoft.com/office/2007/relationships/hdphoto" Target="../media/hdphoto12.wdp"/><Relationship Id="rId10" Type="http://schemas.openxmlformats.org/officeDocument/2006/relationships/image" Target="../media/image53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n°11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Je prépare les informations sur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Marc et le bureau reste affiché de l’écran précédent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ensuite le texte introductif en haut puis le cadre avec les questions/critères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toutes les questions de qualification 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87" y="1800221"/>
            <a:ext cx="4138107" cy="443368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019424" y="1772496"/>
            <a:ext cx="6546414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vais contacter mon responsable DataLab pour lui partager mon besoin.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Avant de le faire je vais formaliser et préciser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questions ci-dessous peuvent m’aider sur cette étape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3046042" y="2983378"/>
            <a:ext cx="5392055" cy="3182718"/>
            <a:chOff x="3046042" y="2983378"/>
            <a:chExt cx="5392055" cy="3182718"/>
          </a:xfrm>
        </p:grpSpPr>
        <p:sp>
          <p:nvSpPr>
            <p:cNvPr id="29" name="Rectangle à coins arrondis 28"/>
            <p:cNvSpPr/>
            <p:nvPr/>
          </p:nvSpPr>
          <p:spPr bwMode="auto">
            <a:xfrm>
              <a:off x="3046042" y="2983378"/>
              <a:ext cx="5392055" cy="3182718"/>
            </a:xfrm>
            <a:prstGeom prst="roundRect">
              <a:avLst>
                <a:gd name="adj" fmla="val 5947"/>
              </a:avLst>
            </a:prstGeom>
            <a:solidFill>
              <a:schemeClr val="bg1"/>
            </a:solidFill>
            <a:ln w="9525" cap="flat" cmpd="sng" algn="ctr">
              <a:solidFill>
                <a:schemeClr val="accent3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>
                <a:ln>
                  <a:noFill/>
                </a:ln>
                <a:effectLst/>
                <a:latin typeface="Arial" charset="0"/>
              </a:endParaRPr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3709759"/>
              <a:ext cx="224442" cy="224442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009955"/>
              <a:ext cx="224442" cy="224442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310151"/>
              <a:ext cx="224442" cy="224442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610347"/>
              <a:ext cx="224442" cy="224442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4910543"/>
              <a:ext cx="224442" cy="224442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5210739"/>
              <a:ext cx="224442" cy="224442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5510935"/>
              <a:ext cx="224442" cy="224442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59" y="5811131"/>
              <a:ext cx="224442" cy="224442"/>
            </a:xfrm>
            <a:prstGeom prst="rect">
              <a:avLst/>
            </a:prstGeom>
          </p:spPr>
        </p:pic>
        <p:grpSp>
          <p:nvGrpSpPr>
            <p:cNvPr id="39" name="Groupe 38"/>
            <p:cNvGrpSpPr/>
            <p:nvPr/>
          </p:nvGrpSpPr>
          <p:grpSpPr>
            <a:xfrm>
              <a:off x="3190859" y="3390979"/>
              <a:ext cx="5028874" cy="307777"/>
              <a:chOff x="1800349" y="1971324"/>
              <a:chExt cx="5028874" cy="307777"/>
            </a:xfrm>
          </p:grpSpPr>
          <p:pic>
            <p:nvPicPr>
              <p:cNvPr id="40" name="Image 39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349" y="1989908"/>
                <a:ext cx="224442" cy="224442"/>
              </a:xfrm>
              <a:prstGeom prst="rect">
                <a:avLst/>
              </a:prstGeom>
            </p:spPr>
          </p:pic>
          <p:sp>
            <p:nvSpPr>
              <p:cNvPr id="41" name="ZoneTexte 40"/>
              <p:cNvSpPr txBox="1"/>
              <p:nvPr/>
            </p:nvSpPr>
            <p:spPr>
              <a:xfrm>
                <a:off x="2024790" y="1971324"/>
                <a:ext cx="48044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latin typeface="Calibri" panose="020F0502020204030204" pitchFamily="34" charset="0"/>
                  </a:rPr>
                  <a:t>Ai-je besoin de manipuler un volume important de données ?</a:t>
                </a:r>
              </a:p>
            </p:txBody>
          </p:sp>
        </p:grpSp>
        <p:sp>
          <p:nvSpPr>
            <p:cNvPr id="42" name="ZoneTexte 41"/>
            <p:cNvSpPr txBox="1"/>
            <p:nvPr/>
          </p:nvSpPr>
          <p:spPr>
            <a:xfrm>
              <a:off x="3415300" y="3688343"/>
              <a:ext cx="3734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de données hétérogènes ?</a:t>
              </a: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3408041" y="3994541"/>
              <a:ext cx="37349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Dois-je croiser plusieurs sources de données ?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3415300" y="4291567"/>
              <a:ext cx="49136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de données non disponibles dans le DataLake ?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3415300" y="4596115"/>
              <a:ext cx="49136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un doute sur la faisabilité des traitements de données ?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3415300" y="4891959"/>
              <a:ext cx="47047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Est-ce que je souhaite tester de nouveaux algorithmes ?</a:t>
              </a:r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3408040" y="5194578"/>
              <a:ext cx="4811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d’une capacité de traitement importante ?</a:t>
              </a:r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3415300" y="5489957"/>
              <a:ext cx="4804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latin typeface="Calibri" panose="020F0502020204030204" pitchFamily="34" charset="0"/>
                </a:rPr>
                <a:t>Ai-je besoin d’écrire des données dans un espace dédié ?</a:t>
              </a:r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3415300" y="5792576"/>
              <a:ext cx="37349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latin typeface="Calibri" panose="020F0502020204030204" pitchFamily="34" charset="0"/>
                </a:rPr>
                <a:t>…</a:t>
              </a:r>
            </a:p>
          </p:txBody>
        </p:sp>
        <p:grpSp>
          <p:nvGrpSpPr>
            <p:cNvPr id="56" name="Groupe 55"/>
            <p:cNvGrpSpPr/>
            <p:nvPr/>
          </p:nvGrpSpPr>
          <p:grpSpPr>
            <a:xfrm>
              <a:off x="3190859" y="3093206"/>
              <a:ext cx="5028874" cy="307777"/>
              <a:chOff x="1800349" y="1971324"/>
              <a:chExt cx="5028874" cy="307777"/>
            </a:xfrm>
          </p:grpSpPr>
          <p:pic>
            <p:nvPicPr>
              <p:cNvPr id="57" name="Image 5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0349" y="1989908"/>
                <a:ext cx="224442" cy="224442"/>
              </a:xfrm>
              <a:prstGeom prst="rect">
                <a:avLst/>
              </a:prstGeom>
            </p:spPr>
          </p:pic>
          <p:sp>
            <p:nvSpPr>
              <p:cNvPr id="58" name="ZoneTexte 57"/>
              <p:cNvSpPr txBox="1"/>
              <p:nvPr/>
            </p:nvSpPr>
            <p:spPr>
              <a:xfrm>
                <a:off x="2024790" y="1971324"/>
                <a:ext cx="48044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>
                    <a:latin typeface="Calibri" panose="020F0502020204030204" pitchFamily="34" charset="0"/>
                  </a:rPr>
                  <a:t>Description du besoin et des problématiques associées</a:t>
                </a:r>
              </a:p>
            </p:txBody>
          </p:sp>
        </p:grpSp>
      </p:grpSp>
      <p:grpSp>
        <p:nvGrpSpPr>
          <p:cNvPr id="59" name="Groupe 58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60" name="Groupe 5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6" name="Pentagone 65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Ellipse 68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Ellipse 69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71" name="Groupe 70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9" name="Ellipse 88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90" name="Image 89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8" name="Ellipse 87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63" name="Image 62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64" name="Image 63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72" name="Imag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11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Réception du besoin par le responsable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3" y="5361209"/>
            <a:ext cx="838632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prend connaissance de mon besoin 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me propose d’échanger pour bien comprendre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 Il me pose quelques questions complémentaires pour approfondir un peu les éléments que je lui ai partagé.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79"/>
          <a:stretch/>
        </p:blipFill>
        <p:spPr>
          <a:xfrm>
            <a:off x="2593075" y="1737363"/>
            <a:ext cx="3359319" cy="3328968"/>
          </a:xfrm>
          <a:prstGeom prst="rect">
            <a:avLst/>
          </a:prstGeom>
        </p:spPr>
      </p:pic>
      <p:grpSp>
        <p:nvGrpSpPr>
          <p:cNvPr id="27" name="Groupe 2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8" name="Groupe 2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5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Intervention du CDMO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3" y="5479120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partage mon besoin avec le CDMO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que celui-ci puisse étudier et valider la conformité de mon besoin.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717467" y="1560389"/>
            <a:ext cx="3310415" cy="3627434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4" name="Pentagone 33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9" name="Groupe 38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1" name="Ellipse 40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2" name="Image 41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0" name="Ellipse 39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3" name="Imag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Que valide le CDMO ?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608948" y="746068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3" y="5479120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CDMO va contrôler que mon besoin est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conforme avec les règles de sécurité, la réglementation, la politique d’usage des données dans le groupe…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0534" r="45499"/>
          <a:stretch/>
        </p:blipFill>
        <p:spPr>
          <a:xfrm flipH="1">
            <a:off x="3506352" y="1716713"/>
            <a:ext cx="1455497" cy="362743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8236">
            <a:off x="4507690" y="2216547"/>
            <a:ext cx="479160" cy="47916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2731">
            <a:off x="3357297" y="2945619"/>
            <a:ext cx="360000" cy="36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09">
            <a:off x="4811563" y="3295082"/>
            <a:ext cx="360000" cy="360000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1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n°18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Validation de la conformité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9511" y="5162768"/>
            <a:ext cx="8386325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fois l’analyse menée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, le CMDO prévient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de la conformité de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indique les traitements des données qui peuvent être nécessaire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garantir cette conformité (désensibilisation, cryptage…)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67" y="1560389"/>
            <a:ext cx="3310415" cy="3627434"/>
          </a:xfrm>
          <a:prstGeom prst="rect">
            <a:avLst/>
          </a:prstGeom>
        </p:spPr>
      </p:pic>
      <p:cxnSp>
        <p:nvCxnSpPr>
          <p:cNvPr id="28" name="Connecteur droit 27"/>
          <p:cNvCxnSpPr/>
          <p:nvPr/>
        </p:nvCxnSpPr>
        <p:spPr>
          <a:xfrm>
            <a:off x="2896545" y="2813120"/>
            <a:ext cx="560125" cy="28206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18" y="1879152"/>
            <a:ext cx="1524132" cy="1359526"/>
          </a:xfrm>
          <a:prstGeom prst="rect">
            <a:avLst/>
          </a:prstGeom>
        </p:spPr>
      </p:pic>
      <p:grpSp>
        <p:nvGrpSpPr>
          <p:cNvPr id="29" name="Groupe 28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0" name="Groupe 29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7" name="Pentagone 36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2" name="Groupe 41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4" name="Ellipse 43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5" name="Image 44"/>
                <p:cNvPicPr>
                  <a:picLocks noChangeAspect="1"/>
                </p:cNvPicPr>
                <p:nvPr/>
              </p:nvPicPr>
              <p:blipFill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3" name="Ellipse 4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n°19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Qualification de mon besoin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qualifie plus fortement mon besoin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préciser les besoins en termes de données (périmètre, préparation, validation)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mais aussi en termes d’outillage et permettre la mise en place de mon DataLab.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>
            <a:off x="3544243" y="2880374"/>
            <a:ext cx="1513939" cy="3627434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58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n°20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tout d’abord le texte en haut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l’image avec les deux personnages  et la légende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droite de l’écran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20049" y="3327892"/>
            <a:ext cx="1174736" cy="2789998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3"/>
          <a:srcRect l="54267"/>
          <a:stretch/>
        </p:blipFill>
        <p:spPr>
          <a:xfrm>
            <a:off x="3544243" y="2880374"/>
            <a:ext cx="1513939" cy="362743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2289662" y="5309435"/>
            <a:ext cx="509505" cy="24439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4"/>
          <a:srcRect r="19195"/>
          <a:stretch/>
        </p:blipFill>
        <p:spPr>
          <a:xfrm>
            <a:off x="2799167" y="5309435"/>
            <a:ext cx="784614" cy="24439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309907" y="299893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36" name="Groupe 35"/>
          <p:cNvGrpSpPr/>
          <p:nvPr/>
        </p:nvGrpSpPr>
        <p:grpSpPr>
          <a:xfrm flipH="1" flipV="1">
            <a:off x="1783080" y="3193280"/>
            <a:ext cx="507826" cy="311920"/>
            <a:chOff x="6099805" y="6163140"/>
            <a:chExt cx="507826" cy="311920"/>
          </a:xfrm>
        </p:grpSpPr>
        <p:cxnSp>
          <p:nvCxnSpPr>
            <p:cNvPr id="37" name="Connecteur droit 36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5251778" y="3503349"/>
            <a:ext cx="3069336" cy="156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données déjà disponibles dans le DataLake et pouvant servir pour couvrir mon besoin.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5" name="Groupe 34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5" name="Pentagone 4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Ellipse 5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Ellipse 5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5" name="Groupe 5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7" name="Ellipse 56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6" name="Ellipse 5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11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n°21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Mobilisation des expertises adéquates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Garder le texte en haut afficher de l’écran précédent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l’image avec les trois personnages  et la légende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le texte sur la gauche de l’écran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5969" y="1785622"/>
            <a:ext cx="8386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qualifier mon besoin, mon responsable DataLab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peut s’appuyer sur des experts qui l’accompagnent…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2"/>
          <a:srcRect l="54267"/>
          <a:stretch/>
        </p:blipFill>
        <p:spPr>
          <a:xfrm flipH="1">
            <a:off x="3544243" y="2880374"/>
            <a:ext cx="1513939" cy="362743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5057840" y="5307978"/>
            <a:ext cx="509505" cy="24439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3"/>
          <a:srcRect r="19195"/>
          <a:stretch/>
        </p:blipFill>
        <p:spPr>
          <a:xfrm>
            <a:off x="5567345" y="5307978"/>
            <a:ext cx="784614" cy="24439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41753" y="3618879"/>
            <a:ext cx="3405299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peuvent l’aider à identifier les réutilisations possibles de traitements déjà conçus ou le rapprochement avec un besoin déjà existant.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182" y="4271769"/>
            <a:ext cx="1120355" cy="237876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5"/>
          <a:srcRect l="82695" r="2288"/>
          <a:stretch/>
        </p:blipFill>
        <p:spPr>
          <a:xfrm>
            <a:off x="5879405" y="2998932"/>
            <a:ext cx="714765" cy="2490459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 rotWithShape="1">
          <a:blip r:embed="rId5"/>
          <a:srcRect l="79229" t="56069" r="16150"/>
          <a:stretch/>
        </p:blipFill>
        <p:spPr>
          <a:xfrm>
            <a:off x="5674688" y="4395318"/>
            <a:ext cx="219929" cy="1094073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963730" y="2742109"/>
            <a:ext cx="1575587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6436903" y="2936457"/>
            <a:ext cx="507826" cy="311920"/>
            <a:chOff x="6099805" y="6163140"/>
            <a:chExt cx="507826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4670176" y="6207703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56" name="Groupe 55"/>
          <p:cNvGrpSpPr/>
          <p:nvPr/>
        </p:nvGrpSpPr>
        <p:grpSpPr>
          <a:xfrm>
            <a:off x="6159471" y="6017642"/>
            <a:ext cx="564156" cy="421160"/>
            <a:chOff x="6099805" y="6053901"/>
            <a:chExt cx="564156" cy="421160"/>
          </a:xfrm>
        </p:grpSpPr>
        <p:cxnSp>
          <p:nvCxnSpPr>
            <p:cNvPr id="57" name="Connecteur droit 56"/>
            <p:cNvCxnSpPr/>
            <p:nvPr/>
          </p:nvCxnSpPr>
          <p:spPr>
            <a:xfrm flipV="1">
              <a:off x="6371422" y="6053901"/>
              <a:ext cx="292539" cy="42116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42" name="Groupe 41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61" name="Pentagone 60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Ellipse 6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6" name="Groupe 6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68" name="Ellipse 67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69" name="Image 68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67" name="Ellipse 66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70" name="Imag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69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n°22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Choix des outils à mettre à disposition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7256" y="5214729"/>
            <a:ext cx="7623933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parcourons le catalogue des outils communautaires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identifier ceux qui sont pertinents pour mon besoin. Le responsable me propose de mobiliser un Data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Engineer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pour approfondir la capacité à utiliser un de mes outils habituels avec mon espace DataLab (exemple : tableur)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15" y="2771578"/>
            <a:ext cx="3592214" cy="21962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9512" y="1814124"/>
            <a:ext cx="827868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Afin de finaliser la qualification de mon besoin,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nous identifions ensemble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outils nécessaires à mon expérimentation.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8" name="Groupe 2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5" name="Pentagone 34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0" name="Groupe 39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1" name="Ellipse 40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n°23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Validation de ma demande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348" y="5357352"/>
            <a:ext cx="8386325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 l’issue de la phase de qualification, mon responsable DataLab revient vers moi.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Tout s’est bien passé 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me confirme la validation de ma demande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la préparation d’un espace DataLab pour me permettre d’expérimenter mon besoin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888"/>
          <a:stretch/>
        </p:blipFill>
        <p:spPr>
          <a:xfrm>
            <a:off x="2568705" y="1721204"/>
            <a:ext cx="3281646" cy="3309285"/>
          </a:xfrm>
          <a:prstGeom prst="rect">
            <a:avLst/>
          </a:prstGeom>
        </p:spPr>
      </p:pic>
      <p:grpSp>
        <p:nvGrpSpPr>
          <p:cNvPr id="26" name="Groupe 2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27" name="Groupe 2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4" name="Pentagone 33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9" name="Groupe 38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2" name="Ellipse 4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3" name="Image 42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0" name="Ellipse 39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44" name="Imag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Organisation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Création de l’espace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1906" y="2476500"/>
            <a:ext cx="5181600" cy="43815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71665" y="4986523"/>
            <a:ext cx="1575587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43" name="Groupe 42"/>
          <p:cNvGrpSpPr/>
          <p:nvPr/>
        </p:nvGrpSpPr>
        <p:grpSpPr>
          <a:xfrm flipV="1">
            <a:off x="3181904" y="5158558"/>
            <a:ext cx="507826" cy="311920"/>
            <a:chOff x="6099805" y="6163140"/>
            <a:chExt cx="507826" cy="311920"/>
          </a:xfrm>
        </p:grpSpPr>
        <p:cxnSp>
          <p:nvCxnSpPr>
            <p:cNvPr id="44" name="Connecteur droit 4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7079267" y="3135793"/>
            <a:ext cx="1486571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grpSp>
        <p:nvGrpSpPr>
          <p:cNvPr id="52" name="Groupe 51"/>
          <p:cNvGrpSpPr/>
          <p:nvPr/>
        </p:nvGrpSpPr>
        <p:grpSpPr>
          <a:xfrm flipH="1" flipV="1">
            <a:off x="6848873" y="3323902"/>
            <a:ext cx="308049" cy="311920"/>
            <a:chOff x="6299582" y="6163140"/>
            <a:chExt cx="308049" cy="311920"/>
          </a:xfrm>
        </p:grpSpPr>
        <p:cxnSp>
          <p:nvCxnSpPr>
            <p:cNvPr id="53" name="Connecteur droit 52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53"/>
            <p:cNvCxnSpPr/>
            <p:nvPr/>
          </p:nvCxnSpPr>
          <p:spPr>
            <a:xfrm flipV="1">
              <a:off x="6299582" y="6473827"/>
              <a:ext cx="77655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354264" y="2365622"/>
            <a:ext cx="462003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transmet ensuite toutes les informations sur mon besoin aux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Stewards et Data Engineer 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39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Installation et paramétrage des outils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en premier lieu le ruban violet complet avec l’icône de caddie et le texte associé, ainsi que le personnage Data Engineer,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le texte d’information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flèche gris et l’icône rouage puis l’image « Marc’s LAB »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2"/>
          <a:srcRect l="19857" r="65357"/>
          <a:stretch/>
        </p:blipFill>
        <p:spPr>
          <a:xfrm>
            <a:off x="1189942" y="3556602"/>
            <a:ext cx="873456" cy="30909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08" y="3924565"/>
            <a:ext cx="2379056" cy="2660523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-413514" y="1986422"/>
            <a:ext cx="4053970" cy="1692607"/>
            <a:chOff x="-876580" y="2074551"/>
            <a:chExt cx="4053970" cy="1692607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-876580" y="2074673"/>
              <a:ext cx="3950643" cy="614841"/>
            </a:xfrm>
            <a:prstGeom prst="roundRect">
              <a:avLst>
                <a:gd name="adj" fmla="val 35541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à coins arrondis 54"/>
            <p:cNvSpPr/>
            <p:nvPr/>
          </p:nvSpPr>
          <p:spPr>
            <a:xfrm rot="16200000">
              <a:off x="2310364" y="2430910"/>
              <a:ext cx="1120060" cy="40734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à coins arrondis 56"/>
            <p:cNvSpPr/>
            <p:nvPr/>
          </p:nvSpPr>
          <p:spPr>
            <a:xfrm rot="19133076">
              <a:off x="1817766" y="3106380"/>
              <a:ext cx="1359624" cy="428693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5" y="2159575"/>
              <a:ext cx="468418" cy="468418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735757" y="2217582"/>
              <a:ext cx="22298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chemeClr val="bg1"/>
                  </a:solidFill>
                </a:rPr>
                <a:t>Mes demandes d’outils</a:t>
              </a:r>
            </a:p>
          </p:txBody>
        </p:sp>
        <p:sp>
          <p:nvSpPr>
            <p:cNvPr id="8" name="Pentagone 7"/>
            <p:cNvSpPr/>
            <p:nvPr/>
          </p:nvSpPr>
          <p:spPr>
            <a:xfrm rot="8298822">
              <a:off x="1556816" y="3345556"/>
              <a:ext cx="1340107" cy="421602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6" name="Pentagone 65"/>
          <p:cNvSpPr/>
          <p:nvPr/>
        </p:nvSpPr>
        <p:spPr>
          <a:xfrm>
            <a:off x="2574317" y="5051907"/>
            <a:ext cx="1637718" cy="405843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40" y="4808798"/>
            <a:ext cx="892059" cy="892059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899910" y="2312387"/>
            <a:ext cx="4090769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Data Engineer met à disposition sur mon espace DataLab les outils communautaires demandés.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3" name="Groupe 5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4" name="Ellipse 5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9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9" name="Imag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9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Espace DataLab disponible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1824109" y="2300510"/>
            <a:ext cx="4790703" cy="3026768"/>
            <a:chOff x="1934734" y="2607598"/>
            <a:chExt cx="4790703" cy="302676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70" name="Image 6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sp>
        <p:nvSpPr>
          <p:cNvPr id="71" name="Rectangle 70"/>
          <p:cNvSpPr/>
          <p:nvPr/>
        </p:nvSpPr>
        <p:spPr>
          <a:xfrm>
            <a:off x="569714" y="5411546"/>
            <a:ext cx="7419739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À l’issue des travaux, mon responsable DataLab m’informe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mon espace DataLab est disponible et me fournit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informations nécessaires pour accéder et utiliser celui-ci.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2697" y="1982460"/>
            <a:ext cx="718764" cy="718764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3625299" y="2809513"/>
            <a:ext cx="143289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/>
          <p:nvPr/>
        </p:nvCxnSpPr>
        <p:spPr>
          <a:xfrm flipH="1" flipV="1">
            <a:off x="4552693" y="2809513"/>
            <a:ext cx="1206372" cy="4203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53" name="Imag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2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8" y="2739526"/>
            <a:ext cx="8073852" cy="2892205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n°40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Un traitement OK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378142" y="1837755"/>
            <a:ext cx="8161713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Après plusieurs phases de contrôle et d’utilisation des indicateurs produits, je constate que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 traitement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s’avère couvre fortement mon besoin.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8572" y="4456308"/>
            <a:ext cx="1027901" cy="104741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6268" y="5593618"/>
            <a:ext cx="1099464" cy="105392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29" y="4772010"/>
            <a:ext cx="1009941" cy="100994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18" y="6292462"/>
            <a:ext cx="432614" cy="43261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3845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69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n°41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Les résultats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378142" y="1966091"/>
            <a:ext cx="8161713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résultats obtenus à l’issue de cette expérimentation sont très concluants.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donc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industrialiser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celle-ci et disposer au quotidien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ces résultats pour servir nos activités.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155" y="3252874"/>
            <a:ext cx="8073852" cy="289220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845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50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n°42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Bilan et 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71041" y="5096119"/>
            <a:ext cx="8161713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planifie une rencontre avec mon responsable DataLab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pour faire le bilan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mon expérimentation et travailler sur la suite de celle-ci.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lui indique que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je souhaite disposer en production au quotidien des traitements et tableaux de bord mis en œuvre dans le cadre expérimental.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n°43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La demande d’industrialisation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271041" y="4999867"/>
            <a:ext cx="8161713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m’indique que nous allons faire une demande pour industrialiser les livrables de mon expérimentation.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Ces travaux d’industrialisation vont permettre de rendre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robustes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et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sécurisés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les traitements conçus et de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permettre l’automatisation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 leur exécution sur des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 rafraichies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2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202286" y="29354"/>
            <a:ext cx="5713288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n°44</a:t>
            </a:r>
            <a:br>
              <a:rPr lang="fr-FR" sz="2000" b="1" dirty="0">
                <a:latin typeface="+mn-lt"/>
              </a:rPr>
            </a:br>
            <a:r>
              <a:rPr lang="fr-FR" sz="2000" dirty="0">
                <a:latin typeface="+mn-lt"/>
              </a:rPr>
              <a:t>Passage par la Data Factory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21459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sp>
        <p:nvSpPr>
          <p:cNvPr id="44" name="Rectangle 43"/>
          <p:cNvSpPr/>
          <p:nvPr/>
        </p:nvSpPr>
        <p:spPr>
          <a:xfrm>
            <a:off x="-137045" y="4999867"/>
            <a:ext cx="8977884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m’indique que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c’est la Data Factory qui va prendre en charge ces travaux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d’industrialisation et mettre en conformité mon travail avec les exigences de production.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 chantier vise à intégrer complétement mon travail à la chaîne opérationnelle du SI.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Il me précise que cela peut donc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nécessiter un délai plus long que l’expérimentation.</a:t>
            </a:r>
          </a:p>
        </p:txBody>
      </p:sp>
      <p:grpSp>
        <p:nvGrpSpPr>
          <p:cNvPr id="26" name="Groupe 25"/>
          <p:cNvGrpSpPr/>
          <p:nvPr/>
        </p:nvGrpSpPr>
        <p:grpSpPr>
          <a:xfrm>
            <a:off x="1753518" y="1831846"/>
            <a:ext cx="4790703" cy="3026768"/>
            <a:chOff x="1934734" y="2607598"/>
            <a:chExt cx="4790703" cy="302676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81745" y="2695839"/>
              <a:ext cx="1243692" cy="2938527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4734" y="2607598"/>
              <a:ext cx="1697904" cy="2940771"/>
            </a:xfrm>
            <a:prstGeom prst="rect">
              <a:avLst/>
            </a:prstGeom>
          </p:spPr>
        </p:pic>
      </p:grp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54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n°3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plateforme riche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d’abord le texte introductif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l’image centrale et le texte de gauche accompagné de son image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 le texte en haut à droite sur le traitement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finir en affichant le dernier bloc de texte.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sp>
        <p:nvSpPr>
          <p:cNvPr id="58" name="Pentagone 57"/>
          <p:cNvSpPr/>
          <p:nvPr/>
        </p:nvSpPr>
        <p:spPr>
          <a:xfrm rot="10800000">
            <a:off x="6885515" y="5096740"/>
            <a:ext cx="693346" cy="7793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0" name="Imag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3225" y="3570433"/>
            <a:ext cx="1060654" cy="1604240"/>
          </a:xfrm>
          <a:prstGeom prst="rect">
            <a:avLst/>
          </a:prstGeom>
        </p:spPr>
      </p:pic>
      <p:sp>
        <p:nvSpPr>
          <p:cNvPr id="61" name="Étoile à 5 branches 60"/>
          <p:cNvSpPr/>
          <p:nvPr/>
        </p:nvSpPr>
        <p:spPr>
          <a:xfrm>
            <a:off x="3708668" y="3282383"/>
            <a:ext cx="1129767" cy="2074218"/>
          </a:xfrm>
          <a:prstGeom prst="star5">
            <a:avLst>
              <a:gd name="adj" fmla="val 36659"/>
              <a:gd name="hf" fmla="val 105146"/>
              <a:gd name="vf" fmla="val 110557"/>
            </a:avLst>
          </a:prstGeom>
          <a:noFill/>
          <a:ln>
            <a:solidFill>
              <a:srgbClr val="FFFF00"/>
            </a:solidFill>
          </a:ln>
          <a:effectLst>
            <a:glow rad="1397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5263931" y="2947386"/>
            <a:ext cx="2927301" cy="195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capacité forte de traitement, permettant de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traiter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rapidement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volumes de données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très importants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63" name="Groupe 62"/>
          <p:cNvGrpSpPr/>
          <p:nvPr/>
        </p:nvGrpSpPr>
        <p:grpSpPr>
          <a:xfrm flipH="1" flipV="1">
            <a:off x="4766950" y="3367622"/>
            <a:ext cx="507826" cy="311920"/>
            <a:chOff x="6099805" y="6163140"/>
            <a:chExt cx="507826" cy="311920"/>
          </a:xfrm>
        </p:grpSpPr>
        <p:cxnSp>
          <p:nvCxnSpPr>
            <p:cNvPr id="64" name="Connecteur droit 63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e 65"/>
          <p:cNvGrpSpPr/>
          <p:nvPr/>
        </p:nvGrpSpPr>
        <p:grpSpPr>
          <a:xfrm flipH="1">
            <a:off x="3104205" y="3881145"/>
            <a:ext cx="507826" cy="311920"/>
            <a:chOff x="6099805" y="6163140"/>
            <a:chExt cx="507826" cy="311920"/>
          </a:xfrm>
        </p:grpSpPr>
        <p:cxnSp>
          <p:nvCxnSpPr>
            <p:cNvPr id="67" name="Connecteur droit 66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Image 69"/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t="10274" r="31633"/>
          <a:stretch/>
        </p:blipFill>
        <p:spPr>
          <a:xfrm>
            <a:off x="813021" y="4108989"/>
            <a:ext cx="1752448" cy="1851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1" name="Groupe 70"/>
          <p:cNvGrpSpPr/>
          <p:nvPr/>
        </p:nvGrpSpPr>
        <p:grpSpPr>
          <a:xfrm rot="10800000" flipV="1">
            <a:off x="4845886" y="5174673"/>
            <a:ext cx="507826" cy="311920"/>
            <a:chOff x="6099805" y="6163140"/>
            <a:chExt cx="507826" cy="311920"/>
          </a:xfrm>
        </p:grpSpPr>
        <p:cxnSp>
          <p:nvCxnSpPr>
            <p:cNvPr id="72" name="Connecteur droit 71"/>
            <p:cNvCxnSpPr/>
            <p:nvPr/>
          </p:nvCxnSpPr>
          <p:spPr>
            <a:xfrm flipV="1">
              <a:off x="6371422" y="6163140"/>
              <a:ext cx="236209" cy="31192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5309332" y="5304044"/>
            <a:ext cx="2927301" cy="1380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capacité à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croiser les données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de sources et de formats divers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8776" y="3011910"/>
            <a:ext cx="3169278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atouts du DataLake qui  concentre des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données riches, variées, documentées et </a:t>
            </a:r>
            <a:b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multi-éditeurs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57756">
            <a:off x="7656275" y="1659490"/>
            <a:ext cx="945305" cy="1219418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plateforme riche de données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0" y="1919342"/>
            <a:ext cx="1060654" cy="1604240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8" y="2600413"/>
            <a:ext cx="562826" cy="562826"/>
          </a:xfrm>
          <a:prstGeom prst="rect">
            <a:avLst/>
          </a:prstGeom>
        </p:spPr>
      </p:pic>
      <p:sp>
        <p:nvSpPr>
          <p:cNvPr id="79" name="Freeform 89"/>
          <p:cNvSpPr>
            <a:spLocks/>
          </p:cNvSpPr>
          <p:nvPr/>
        </p:nvSpPr>
        <p:spPr bwMode="auto">
          <a:xfrm rot="12747020">
            <a:off x="1556228" y="2251362"/>
            <a:ext cx="693652" cy="50439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2219704" y="2277613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internes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841040" y="2731397"/>
            <a:ext cx="6022162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peuvent être provisionnés avec des données documentées provenant du DataLake groupe concentrant des données hétérogènes et multi-éditeurs.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n°4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la photo de famille !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44204" y="1722585"/>
            <a:ext cx="839072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Mon responsable DataLab me présente les profils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d’experts qui l’accompagnent dans sa tâche :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31741" y="6030346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grpSp>
        <p:nvGrpSpPr>
          <p:cNvPr id="12" name="Groupe 11"/>
          <p:cNvGrpSpPr/>
          <p:nvPr/>
        </p:nvGrpSpPr>
        <p:grpSpPr>
          <a:xfrm>
            <a:off x="1907013" y="2685374"/>
            <a:ext cx="5110766" cy="3095332"/>
            <a:chOff x="1290034" y="2954428"/>
            <a:chExt cx="5110766" cy="3095332"/>
          </a:xfrm>
        </p:grpSpPr>
        <p:grpSp>
          <p:nvGrpSpPr>
            <p:cNvPr id="4" name="Groupe 3"/>
            <p:cNvGrpSpPr/>
            <p:nvPr/>
          </p:nvGrpSpPr>
          <p:grpSpPr>
            <a:xfrm>
              <a:off x="1639152" y="2954428"/>
              <a:ext cx="4761648" cy="3095332"/>
              <a:chOff x="1639152" y="2954428"/>
              <a:chExt cx="4761648" cy="3095332"/>
            </a:xfrm>
          </p:grpSpPr>
          <p:pic>
            <p:nvPicPr>
              <p:cNvPr id="37" name="Image 36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 r="-26120"/>
              <a:stretch/>
            </p:blipFill>
            <p:spPr>
              <a:xfrm>
                <a:off x="1639152" y="2954428"/>
                <a:ext cx="4761648" cy="2922223"/>
              </a:xfrm>
              <a:prstGeom prst="rect">
                <a:avLst/>
              </a:prstGeom>
            </p:spPr>
          </p:pic>
          <p:pic>
            <p:nvPicPr>
              <p:cNvPr id="38" name="Image 37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260"/>
              <a:stretch/>
            </p:blipFill>
            <p:spPr>
              <a:xfrm>
                <a:off x="5413244" y="2959065"/>
                <a:ext cx="781934" cy="3090695"/>
              </a:xfrm>
              <a:prstGeom prst="rect">
                <a:avLst/>
              </a:prstGeom>
            </p:spPr>
          </p:pic>
        </p:grpSp>
        <p:sp>
          <p:nvSpPr>
            <p:cNvPr id="8" name="Rectangle 7"/>
            <p:cNvSpPr/>
            <p:nvPr/>
          </p:nvSpPr>
          <p:spPr>
            <a:xfrm>
              <a:off x="1290034" y="3561999"/>
              <a:ext cx="456623" cy="3886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4" name="Connecteur droit 13"/>
          <p:cNvCxnSpPr/>
          <p:nvPr/>
        </p:nvCxnSpPr>
        <p:spPr>
          <a:xfrm flipV="1">
            <a:off x="3127508" y="5621246"/>
            <a:ext cx="310020" cy="60753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855890" y="6227551"/>
            <a:ext cx="27743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6"/>
          <a:srcRect l="20444"/>
          <a:stretch/>
        </p:blipFill>
        <p:spPr>
          <a:xfrm flipH="1">
            <a:off x="1108429" y="3009020"/>
            <a:ext cx="1039946" cy="268706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678208" y="5950097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6328635" y="5841356"/>
            <a:ext cx="435250" cy="320665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3401855" y="5953106"/>
            <a:ext cx="1575587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Responsable DataLab</a:t>
            </a:r>
          </a:p>
        </p:txBody>
      </p:sp>
      <p:grpSp>
        <p:nvGrpSpPr>
          <p:cNvPr id="59" name="Groupe 58"/>
          <p:cNvGrpSpPr/>
          <p:nvPr/>
        </p:nvGrpSpPr>
        <p:grpSpPr>
          <a:xfrm>
            <a:off x="4965348" y="5616296"/>
            <a:ext cx="536698" cy="519471"/>
            <a:chOff x="6099805" y="5955590"/>
            <a:chExt cx="536698" cy="519471"/>
          </a:xfrm>
        </p:grpSpPr>
        <p:cxnSp>
          <p:nvCxnSpPr>
            <p:cNvPr id="60" name="Connecteur droit 59"/>
            <p:cNvCxnSpPr/>
            <p:nvPr/>
          </p:nvCxnSpPr>
          <p:spPr>
            <a:xfrm flipV="1">
              <a:off x="6371423" y="5955590"/>
              <a:ext cx="265080" cy="519471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258577" y="4893754"/>
            <a:ext cx="93518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1202191" y="4946962"/>
            <a:ext cx="386861" cy="141494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e 66"/>
          <p:cNvGrpSpPr/>
          <p:nvPr/>
        </p:nvGrpSpPr>
        <p:grpSpPr>
          <a:xfrm rot="10800000" flipH="1">
            <a:off x="1713125" y="2709692"/>
            <a:ext cx="790470" cy="409815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/>
          <p:cNvSpPr/>
          <p:nvPr/>
        </p:nvSpPr>
        <p:spPr>
          <a:xfrm>
            <a:off x="201132" y="249934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sp>
        <p:nvSpPr>
          <p:cNvPr id="89" name="Rectangle 88"/>
          <p:cNvSpPr/>
          <p:nvPr/>
        </p:nvSpPr>
        <p:spPr>
          <a:xfrm>
            <a:off x="7666540" y="1979921"/>
            <a:ext cx="1575587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Analyst</a:t>
            </a:r>
          </a:p>
        </p:txBody>
      </p:sp>
      <p:grpSp>
        <p:nvGrpSpPr>
          <p:cNvPr id="90" name="Groupe 89"/>
          <p:cNvGrpSpPr/>
          <p:nvPr/>
        </p:nvGrpSpPr>
        <p:grpSpPr>
          <a:xfrm flipH="1" flipV="1">
            <a:off x="7276540" y="2334099"/>
            <a:ext cx="401621" cy="438832"/>
            <a:chOff x="6099805" y="6036228"/>
            <a:chExt cx="401621" cy="438832"/>
          </a:xfrm>
        </p:grpSpPr>
        <p:cxnSp>
          <p:nvCxnSpPr>
            <p:cNvPr id="91" name="Connecteur droit 90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e 86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88" name="Groupe 87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98" name="Pentagone 97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Ellipse 98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Ellipse 100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Ellipse 10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03" name="Groupe 102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105" name="Ellipse 10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106" name="Image 105"/>
                <p:cNvPicPr>
                  <a:picLocks noChangeAspect="1"/>
                </p:cNvPicPr>
                <p:nvPr/>
              </p:nvPicPr>
              <p:blipFill>
                <a:blip r:embed="rId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104" name="Ellipse 103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93" name="Image 9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94" name="Image 93"/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95" name="Image 94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97" name="Image 96"/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316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0773">
            <a:off x="9076" y="4872132"/>
            <a:ext cx="2469559" cy="1376382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n°5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plateforme riche de données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Griser le texte et infos « Données internes » et afficher les informations et l’image « données externes ».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0" y="1919342"/>
            <a:ext cx="1060654" cy="1604240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38" y="2600413"/>
            <a:ext cx="562826" cy="562826"/>
          </a:xfrm>
          <a:prstGeom prst="rect">
            <a:avLst/>
          </a:prstGeom>
        </p:spPr>
      </p:pic>
      <p:sp>
        <p:nvSpPr>
          <p:cNvPr id="79" name="Freeform 89"/>
          <p:cNvSpPr>
            <a:spLocks/>
          </p:cNvSpPr>
          <p:nvPr/>
        </p:nvSpPr>
        <p:spPr bwMode="auto">
          <a:xfrm rot="12747020">
            <a:off x="1556228" y="2251362"/>
            <a:ext cx="693652" cy="50439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à coins arrondis 3"/>
          <p:cNvSpPr/>
          <p:nvPr/>
        </p:nvSpPr>
        <p:spPr>
          <a:xfrm>
            <a:off x="2219704" y="2277613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internes</a:t>
            </a:r>
          </a:p>
        </p:txBody>
      </p:sp>
      <p:sp>
        <p:nvSpPr>
          <p:cNvPr id="81" name="Freeform 89"/>
          <p:cNvSpPr>
            <a:spLocks/>
          </p:cNvSpPr>
          <p:nvPr/>
        </p:nvSpPr>
        <p:spPr bwMode="auto">
          <a:xfrm rot="17259454">
            <a:off x="1078563" y="3555003"/>
            <a:ext cx="753622" cy="430975"/>
          </a:xfrm>
          <a:custGeom>
            <a:avLst/>
            <a:gdLst>
              <a:gd name="T0" fmla="*/ 1290 w 1315"/>
              <a:gd name="T1" fmla="*/ 3 h 922"/>
              <a:gd name="T2" fmla="*/ 1312 w 1315"/>
              <a:gd name="T3" fmla="*/ 88 h 922"/>
              <a:gd name="T4" fmla="*/ 1314 w 1315"/>
              <a:gd name="T5" fmla="*/ 211 h 922"/>
              <a:gd name="T6" fmla="*/ 1302 w 1315"/>
              <a:gd name="T7" fmla="*/ 421 h 922"/>
              <a:gd name="T8" fmla="*/ 1278 w 1315"/>
              <a:gd name="T9" fmla="*/ 443 h 922"/>
              <a:gd name="T10" fmla="*/ 1235 w 1315"/>
              <a:gd name="T11" fmla="*/ 453 h 922"/>
              <a:gd name="T12" fmla="*/ 1211 w 1315"/>
              <a:gd name="T13" fmla="*/ 444 h 922"/>
              <a:gd name="T14" fmla="*/ 1223 w 1315"/>
              <a:gd name="T15" fmla="*/ 235 h 922"/>
              <a:gd name="T16" fmla="*/ 1122 w 1315"/>
              <a:gd name="T17" fmla="*/ 326 h 922"/>
              <a:gd name="T18" fmla="*/ 935 w 1315"/>
              <a:gd name="T19" fmla="*/ 537 h 922"/>
              <a:gd name="T20" fmla="*/ 740 w 1315"/>
              <a:gd name="T21" fmla="*/ 701 h 922"/>
              <a:gd name="T22" fmla="*/ 553 w 1315"/>
              <a:gd name="T23" fmla="*/ 817 h 922"/>
              <a:gd name="T24" fmla="*/ 381 w 1315"/>
              <a:gd name="T25" fmla="*/ 889 h 922"/>
              <a:gd name="T26" fmla="*/ 199 w 1315"/>
              <a:gd name="T27" fmla="*/ 922 h 922"/>
              <a:gd name="T28" fmla="*/ 17 w 1315"/>
              <a:gd name="T29" fmla="*/ 894 h 922"/>
              <a:gd name="T30" fmla="*/ 0 w 1315"/>
              <a:gd name="T31" fmla="*/ 868 h 922"/>
              <a:gd name="T32" fmla="*/ 37 w 1315"/>
              <a:gd name="T33" fmla="*/ 839 h 922"/>
              <a:gd name="T34" fmla="*/ 107 w 1315"/>
              <a:gd name="T35" fmla="*/ 851 h 922"/>
              <a:gd name="T36" fmla="*/ 153 w 1315"/>
              <a:gd name="T37" fmla="*/ 860 h 922"/>
              <a:gd name="T38" fmla="*/ 212 w 1315"/>
              <a:gd name="T39" fmla="*/ 863 h 922"/>
              <a:gd name="T40" fmla="*/ 219 w 1315"/>
              <a:gd name="T41" fmla="*/ 863 h 922"/>
              <a:gd name="T42" fmla="*/ 238 w 1315"/>
              <a:gd name="T43" fmla="*/ 862 h 922"/>
              <a:gd name="T44" fmla="*/ 293 w 1315"/>
              <a:gd name="T45" fmla="*/ 855 h 922"/>
              <a:gd name="T46" fmla="*/ 340 w 1315"/>
              <a:gd name="T47" fmla="*/ 845 h 922"/>
              <a:gd name="T48" fmla="*/ 391 w 1315"/>
              <a:gd name="T49" fmla="*/ 829 h 922"/>
              <a:gd name="T50" fmla="*/ 502 w 1315"/>
              <a:gd name="T51" fmla="*/ 781 h 922"/>
              <a:gd name="T52" fmla="*/ 526 w 1315"/>
              <a:gd name="T53" fmla="*/ 767 h 922"/>
              <a:gd name="T54" fmla="*/ 591 w 1315"/>
              <a:gd name="T55" fmla="*/ 729 h 922"/>
              <a:gd name="T56" fmla="*/ 748 w 1315"/>
              <a:gd name="T57" fmla="*/ 617 h 922"/>
              <a:gd name="T58" fmla="*/ 757 w 1315"/>
              <a:gd name="T59" fmla="*/ 609 h 922"/>
              <a:gd name="T60" fmla="*/ 890 w 1315"/>
              <a:gd name="T61" fmla="*/ 489 h 922"/>
              <a:gd name="T62" fmla="*/ 1015 w 1315"/>
              <a:gd name="T63" fmla="*/ 349 h 922"/>
              <a:gd name="T64" fmla="*/ 1052 w 1315"/>
              <a:gd name="T65" fmla="*/ 300 h 922"/>
              <a:gd name="T66" fmla="*/ 1184 w 1315"/>
              <a:gd name="T67" fmla="*/ 85 h 922"/>
              <a:gd name="T68" fmla="*/ 1023 w 1315"/>
              <a:gd name="T69" fmla="*/ 160 h 922"/>
              <a:gd name="T70" fmla="*/ 828 w 1315"/>
              <a:gd name="T71" fmla="*/ 216 h 922"/>
              <a:gd name="T72" fmla="*/ 706 w 1315"/>
              <a:gd name="T73" fmla="*/ 222 h 922"/>
              <a:gd name="T74" fmla="*/ 697 w 1315"/>
              <a:gd name="T75" fmla="*/ 218 h 922"/>
              <a:gd name="T76" fmla="*/ 693 w 1315"/>
              <a:gd name="T77" fmla="*/ 210 h 922"/>
              <a:gd name="T78" fmla="*/ 699 w 1315"/>
              <a:gd name="T79" fmla="*/ 201 h 922"/>
              <a:gd name="T80" fmla="*/ 745 w 1315"/>
              <a:gd name="T81" fmla="*/ 182 h 922"/>
              <a:gd name="T82" fmla="*/ 788 w 1315"/>
              <a:gd name="T83" fmla="*/ 182 h 922"/>
              <a:gd name="T84" fmla="*/ 792 w 1315"/>
              <a:gd name="T85" fmla="*/ 182 h 922"/>
              <a:gd name="T86" fmla="*/ 811 w 1315"/>
              <a:gd name="T87" fmla="*/ 181 h 922"/>
              <a:gd name="T88" fmla="*/ 825 w 1315"/>
              <a:gd name="T89" fmla="*/ 181 h 922"/>
              <a:gd name="T90" fmla="*/ 829 w 1315"/>
              <a:gd name="T91" fmla="*/ 180 h 922"/>
              <a:gd name="T92" fmla="*/ 858 w 1315"/>
              <a:gd name="T93" fmla="*/ 176 h 922"/>
              <a:gd name="T94" fmla="*/ 901 w 1315"/>
              <a:gd name="T95" fmla="*/ 165 h 922"/>
              <a:gd name="T96" fmla="*/ 930 w 1315"/>
              <a:gd name="T97" fmla="*/ 157 h 922"/>
              <a:gd name="T98" fmla="*/ 936 w 1315"/>
              <a:gd name="T99" fmla="*/ 155 h 922"/>
              <a:gd name="T100" fmla="*/ 935 w 1315"/>
              <a:gd name="T101" fmla="*/ 156 h 922"/>
              <a:gd name="T102" fmla="*/ 946 w 1315"/>
              <a:gd name="T103" fmla="*/ 152 h 922"/>
              <a:gd name="T104" fmla="*/ 1025 w 1315"/>
              <a:gd name="T105" fmla="*/ 121 h 922"/>
              <a:gd name="T106" fmla="*/ 1041 w 1315"/>
              <a:gd name="T107" fmla="*/ 114 h 922"/>
              <a:gd name="T108" fmla="*/ 1150 w 1315"/>
              <a:gd name="T109" fmla="*/ 59 h 922"/>
              <a:gd name="T110" fmla="*/ 1175 w 1315"/>
              <a:gd name="T111" fmla="*/ 44 h 922"/>
              <a:gd name="T112" fmla="*/ 1245 w 1315"/>
              <a:gd name="T113" fmla="*/ 4 h 922"/>
              <a:gd name="T114" fmla="*/ 1276 w 1315"/>
              <a:gd name="T115" fmla="*/ 0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15" h="922">
                <a:moveTo>
                  <a:pt x="1276" y="0"/>
                </a:moveTo>
                <a:lnTo>
                  <a:pt x="1283" y="0"/>
                </a:lnTo>
                <a:lnTo>
                  <a:pt x="1290" y="3"/>
                </a:lnTo>
                <a:lnTo>
                  <a:pt x="1294" y="8"/>
                </a:lnTo>
                <a:lnTo>
                  <a:pt x="1304" y="47"/>
                </a:lnTo>
                <a:lnTo>
                  <a:pt x="1312" y="88"/>
                </a:lnTo>
                <a:lnTo>
                  <a:pt x="1315" y="129"/>
                </a:lnTo>
                <a:lnTo>
                  <a:pt x="1315" y="169"/>
                </a:lnTo>
                <a:lnTo>
                  <a:pt x="1314" y="211"/>
                </a:lnTo>
                <a:lnTo>
                  <a:pt x="1310" y="280"/>
                </a:lnTo>
                <a:lnTo>
                  <a:pt x="1304" y="350"/>
                </a:lnTo>
                <a:lnTo>
                  <a:pt x="1302" y="421"/>
                </a:lnTo>
                <a:lnTo>
                  <a:pt x="1299" y="430"/>
                </a:lnTo>
                <a:lnTo>
                  <a:pt x="1291" y="438"/>
                </a:lnTo>
                <a:lnTo>
                  <a:pt x="1278" y="443"/>
                </a:lnTo>
                <a:lnTo>
                  <a:pt x="1264" y="448"/>
                </a:lnTo>
                <a:lnTo>
                  <a:pt x="1249" y="451"/>
                </a:lnTo>
                <a:lnTo>
                  <a:pt x="1235" y="453"/>
                </a:lnTo>
                <a:lnTo>
                  <a:pt x="1223" y="452"/>
                </a:lnTo>
                <a:lnTo>
                  <a:pt x="1214" y="449"/>
                </a:lnTo>
                <a:lnTo>
                  <a:pt x="1211" y="444"/>
                </a:lnTo>
                <a:lnTo>
                  <a:pt x="1214" y="375"/>
                </a:lnTo>
                <a:lnTo>
                  <a:pt x="1218" y="305"/>
                </a:lnTo>
                <a:lnTo>
                  <a:pt x="1223" y="235"/>
                </a:lnTo>
                <a:lnTo>
                  <a:pt x="1223" y="169"/>
                </a:lnTo>
                <a:lnTo>
                  <a:pt x="1175" y="249"/>
                </a:lnTo>
                <a:lnTo>
                  <a:pt x="1122" y="326"/>
                </a:lnTo>
                <a:lnTo>
                  <a:pt x="1065" y="400"/>
                </a:lnTo>
                <a:lnTo>
                  <a:pt x="1002" y="470"/>
                </a:lnTo>
                <a:lnTo>
                  <a:pt x="935" y="537"/>
                </a:lnTo>
                <a:lnTo>
                  <a:pt x="864" y="601"/>
                </a:lnTo>
                <a:lnTo>
                  <a:pt x="804" y="652"/>
                </a:lnTo>
                <a:lnTo>
                  <a:pt x="740" y="701"/>
                </a:lnTo>
                <a:lnTo>
                  <a:pt x="674" y="746"/>
                </a:lnTo>
                <a:lnTo>
                  <a:pt x="606" y="788"/>
                </a:lnTo>
                <a:lnTo>
                  <a:pt x="553" y="817"/>
                </a:lnTo>
                <a:lnTo>
                  <a:pt x="498" y="845"/>
                </a:lnTo>
                <a:lnTo>
                  <a:pt x="440" y="868"/>
                </a:lnTo>
                <a:lnTo>
                  <a:pt x="381" y="889"/>
                </a:lnTo>
                <a:lnTo>
                  <a:pt x="321" y="906"/>
                </a:lnTo>
                <a:lnTo>
                  <a:pt x="261" y="917"/>
                </a:lnTo>
                <a:lnTo>
                  <a:pt x="199" y="922"/>
                </a:lnTo>
                <a:lnTo>
                  <a:pt x="137" y="921"/>
                </a:lnTo>
                <a:lnTo>
                  <a:pt x="77" y="911"/>
                </a:lnTo>
                <a:lnTo>
                  <a:pt x="17" y="894"/>
                </a:lnTo>
                <a:lnTo>
                  <a:pt x="5" y="888"/>
                </a:lnTo>
                <a:lnTo>
                  <a:pt x="0" y="879"/>
                </a:lnTo>
                <a:lnTo>
                  <a:pt x="0" y="868"/>
                </a:lnTo>
                <a:lnTo>
                  <a:pt x="6" y="856"/>
                </a:lnTo>
                <a:lnTo>
                  <a:pt x="20" y="847"/>
                </a:lnTo>
                <a:lnTo>
                  <a:pt x="37" y="839"/>
                </a:lnTo>
                <a:lnTo>
                  <a:pt x="55" y="837"/>
                </a:lnTo>
                <a:lnTo>
                  <a:pt x="72" y="839"/>
                </a:lnTo>
                <a:lnTo>
                  <a:pt x="107" y="851"/>
                </a:lnTo>
                <a:lnTo>
                  <a:pt x="143" y="859"/>
                </a:lnTo>
                <a:lnTo>
                  <a:pt x="147" y="859"/>
                </a:lnTo>
                <a:lnTo>
                  <a:pt x="153" y="860"/>
                </a:lnTo>
                <a:lnTo>
                  <a:pt x="171" y="862"/>
                </a:lnTo>
                <a:lnTo>
                  <a:pt x="208" y="863"/>
                </a:lnTo>
                <a:lnTo>
                  <a:pt x="212" y="863"/>
                </a:lnTo>
                <a:lnTo>
                  <a:pt x="216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19" y="863"/>
                </a:lnTo>
                <a:lnTo>
                  <a:pt x="238" y="862"/>
                </a:lnTo>
                <a:lnTo>
                  <a:pt x="275" y="858"/>
                </a:lnTo>
                <a:lnTo>
                  <a:pt x="292" y="855"/>
                </a:lnTo>
                <a:lnTo>
                  <a:pt x="293" y="855"/>
                </a:lnTo>
                <a:lnTo>
                  <a:pt x="295" y="855"/>
                </a:lnTo>
                <a:lnTo>
                  <a:pt x="302" y="854"/>
                </a:lnTo>
                <a:lnTo>
                  <a:pt x="340" y="845"/>
                </a:lnTo>
                <a:lnTo>
                  <a:pt x="374" y="834"/>
                </a:lnTo>
                <a:lnTo>
                  <a:pt x="390" y="829"/>
                </a:lnTo>
                <a:lnTo>
                  <a:pt x="391" y="829"/>
                </a:lnTo>
                <a:lnTo>
                  <a:pt x="399" y="825"/>
                </a:lnTo>
                <a:lnTo>
                  <a:pt x="465" y="798"/>
                </a:lnTo>
                <a:lnTo>
                  <a:pt x="502" y="781"/>
                </a:lnTo>
                <a:lnTo>
                  <a:pt x="516" y="773"/>
                </a:lnTo>
                <a:lnTo>
                  <a:pt x="525" y="769"/>
                </a:lnTo>
                <a:lnTo>
                  <a:pt x="526" y="767"/>
                </a:lnTo>
                <a:lnTo>
                  <a:pt x="528" y="766"/>
                </a:lnTo>
                <a:lnTo>
                  <a:pt x="559" y="748"/>
                </a:lnTo>
                <a:lnTo>
                  <a:pt x="591" y="729"/>
                </a:lnTo>
                <a:lnTo>
                  <a:pt x="655" y="686"/>
                </a:lnTo>
                <a:lnTo>
                  <a:pt x="716" y="642"/>
                </a:lnTo>
                <a:lnTo>
                  <a:pt x="748" y="617"/>
                </a:lnTo>
                <a:lnTo>
                  <a:pt x="748" y="617"/>
                </a:lnTo>
                <a:lnTo>
                  <a:pt x="749" y="616"/>
                </a:lnTo>
                <a:lnTo>
                  <a:pt x="757" y="609"/>
                </a:lnTo>
                <a:lnTo>
                  <a:pt x="769" y="600"/>
                </a:lnTo>
                <a:lnTo>
                  <a:pt x="825" y="550"/>
                </a:lnTo>
                <a:lnTo>
                  <a:pt x="890" y="489"/>
                </a:lnTo>
                <a:lnTo>
                  <a:pt x="951" y="424"/>
                </a:lnTo>
                <a:lnTo>
                  <a:pt x="1008" y="356"/>
                </a:lnTo>
                <a:lnTo>
                  <a:pt x="1015" y="349"/>
                </a:lnTo>
                <a:lnTo>
                  <a:pt x="1015" y="349"/>
                </a:lnTo>
                <a:lnTo>
                  <a:pt x="1023" y="338"/>
                </a:lnTo>
                <a:lnTo>
                  <a:pt x="1052" y="300"/>
                </a:lnTo>
                <a:lnTo>
                  <a:pt x="1105" y="219"/>
                </a:lnTo>
                <a:lnTo>
                  <a:pt x="1145" y="152"/>
                </a:lnTo>
                <a:lnTo>
                  <a:pt x="1184" y="85"/>
                </a:lnTo>
                <a:lnTo>
                  <a:pt x="1177" y="88"/>
                </a:lnTo>
                <a:lnTo>
                  <a:pt x="1101" y="127"/>
                </a:lnTo>
                <a:lnTo>
                  <a:pt x="1023" y="160"/>
                </a:lnTo>
                <a:lnTo>
                  <a:pt x="943" y="188"/>
                </a:lnTo>
                <a:lnTo>
                  <a:pt x="885" y="205"/>
                </a:lnTo>
                <a:lnTo>
                  <a:pt x="828" y="216"/>
                </a:lnTo>
                <a:lnTo>
                  <a:pt x="767" y="223"/>
                </a:lnTo>
                <a:lnTo>
                  <a:pt x="708" y="222"/>
                </a:lnTo>
                <a:lnTo>
                  <a:pt x="706" y="222"/>
                </a:lnTo>
                <a:lnTo>
                  <a:pt x="703" y="220"/>
                </a:lnTo>
                <a:lnTo>
                  <a:pt x="699" y="220"/>
                </a:lnTo>
                <a:lnTo>
                  <a:pt x="697" y="218"/>
                </a:lnTo>
                <a:lnTo>
                  <a:pt x="694" y="216"/>
                </a:lnTo>
                <a:lnTo>
                  <a:pt x="693" y="214"/>
                </a:lnTo>
                <a:lnTo>
                  <a:pt x="693" y="210"/>
                </a:lnTo>
                <a:lnTo>
                  <a:pt x="694" y="206"/>
                </a:lnTo>
                <a:lnTo>
                  <a:pt x="697" y="203"/>
                </a:lnTo>
                <a:lnTo>
                  <a:pt x="699" y="201"/>
                </a:lnTo>
                <a:lnTo>
                  <a:pt x="703" y="198"/>
                </a:lnTo>
                <a:lnTo>
                  <a:pt x="723" y="188"/>
                </a:lnTo>
                <a:lnTo>
                  <a:pt x="745" y="182"/>
                </a:lnTo>
                <a:lnTo>
                  <a:pt x="767" y="181"/>
                </a:lnTo>
                <a:lnTo>
                  <a:pt x="780" y="182"/>
                </a:lnTo>
                <a:lnTo>
                  <a:pt x="788" y="182"/>
                </a:lnTo>
                <a:lnTo>
                  <a:pt x="790" y="182"/>
                </a:lnTo>
                <a:lnTo>
                  <a:pt x="791" y="182"/>
                </a:lnTo>
                <a:lnTo>
                  <a:pt x="792" y="182"/>
                </a:lnTo>
                <a:lnTo>
                  <a:pt x="794" y="182"/>
                </a:lnTo>
                <a:lnTo>
                  <a:pt x="799" y="182"/>
                </a:lnTo>
                <a:lnTo>
                  <a:pt x="811" y="181"/>
                </a:lnTo>
                <a:lnTo>
                  <a:pt x="825" y="181"/>
                </a:lnTo>
                <a:lnTo>
                  <a:pt x="824" y="181"/>
                </a:lnTo>
                <a:lnTo>
                  <a:pt x="825" y="181"/>
                </a:lnTo>
                <a:lnTo>
                  <a:pt x="826" y="181"/>
                </a:lnTo>
                <a:lnTo>
                  <a:pt x="828" y="180"/>
                </a:lnTo>
                <a:lnTo>
                  <a:pt x="829" y="180"/>
                </a:lnTo>
                <a:lnTo>
                  <a:pt x="829" y="180"/>
                </a:lnTo>
                <a:lnTo>
                  <a:pt x="830" y="180"/>
                </a:lnTo>
                <a:lnTo>
                  <a:pt x="858" y="176"/>
                </a:lnTo>
                <a:lnTo>
                  <a:pt x="872" y="173"/>
                </a:lnTo>
                <a:lnTo>
                  <a:pt x="875" y="172"/>
                </a:lnTo>
                <a:lnTo>
                  <a:pt x="901" y="165"/>
                </a:lnTo>
                <a:lnTo>
                  <a:pt x="927" y="157"/>
                </a:lnTo>
                <a:lnTo>
                  <a:pt x="928" y="157"/>
                </a:lnTo>
                <a:lnTo>
                  <a:pt x="930" y="157"/>
                </a:lnTo>
                <a:lnTo>
                  <a:pt x="932" y="156"/>
                </a:lnTo>
                <a:lnTo>
                  <a:pt x="935" y="156"/>
                </a:lnTo>
                <a:lnTo>
                  <a:pt x="936" y="155"/>
                </a:lnTo>
                <a:lnTo>
                  <a:pt x="936" y="155"/>
                </a:lnTo>
                <a:lnTo>
                  <a:pt x="936" y="155"/>
                </a:lnTo>
                <a:lnTo>
                  <a:pt x="935" y="156"/>
                </a:lnTo>
                <a:lnTo>
                  <a:pt x="932" y="156"/>
                </a:lnTo>
                <a:lnTo>
                  <a:pt x="939" y="155"/>
                </a:lnTo>
                <a:lnTo>
                  <a:pt x="946" y="152"/>
                </a:lnTo>
                <a:lnTo>
                  <a:pt x="997" y="134"/>
                </a:lnTo>
                <a:lnTo>
                  <a:pt x="1024" y="122"/>
                </a:lnTo>
                <a:lnTo>
                  <a:pt x="1025" y="121"/>
                </a:lnTo>
                <a:lnTo>
                  <a:pt x="1027" y="121"/>
                </a:lnTo>
                <a:lnTo>
                  <a:pt x="1028" y="119"/>
                </a:lnTo>
                <a:lnTo>
                  <a:pt x="1041" y="114"/>
                </a:lnTo>
                <a:lnTo>
                  <a:pt x="1090" y="91"/>
                </a:lnTo>
                <a:lnTo>
                  <a:pt x="1137" y="66"/>
                </a:lnTo>
                <a:lnTo>
                  <a:pt x="1150" y="59"/>
                </a:lnTo>
                <a:lnTo>
                  <a:pt x="1150" y="58"/>
                </a:lnTo>
                <a:lnTo>
                  <a:pt x="1155" y="55"/>
                </a:lnTo>
                <a:lnTo>
                  <a:pt x="1175" y="44"/>
                </a:lnTo>
                <a:lnTo>
                  <a:pt x="1213" y="17"/>
                </a:lnTo>
                <a:lnTo>
                  <a:pt x="1228" y="9"/>
                </a:lnTo>
                <a:lnTo>
                  <a:pt x="1245" y="4"/>
                </a:lnTo>
                <a:lnTo>
                  <a:pt x="1261" y="0"/>
                </a:lnTo>
                <a:lnTo>
                  <a:pt x="1268" y="0"/>
                </a:lnTo>
                <a:lnTo>
                  <a:pt x="127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2" name="Rectangle à coins arrondis 81"/>
          <p:cNvSpPr/>
          <p:nvPr/>
        </p:nvSpPr>
        <p:spPr>
          <a:xfrm>
            <a:off x="1284220" y="4194912"/>
            <a:ext cx="2513555" cy="378335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externes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813601" y="4745455"/>
            <a:ext cx="6022162" cy="197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permettent aussi d’intégrer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des données provenant de sources externes :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Open Data, données spécialisées fournies </a:t>
            </a:r>
            <a:b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par des organismes ou partenaires tiers, fichiers de données propres à un service…</a:t>
            </a:r>
            <a:endParaRPr lang="fr-FR" b="1" i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841040" y="2731397"/>
            <a:ext cx="6022162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i="1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espaces DataLab peuvent être provisionnés avec des données documentées provenant du DataLake groupe concentrant des données hétérogènes et multi-éditeurs.</a:t>
            </a:r>
            <a:endParaRPr lang="fr-FR" b="1" i="1" dirty="0">
              <a:solidFill>
                <a:schemeClr val="bg1">
                  <a:lumMod val="8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Conformité des données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d’abord le texte introductif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l’image centrale et le texte de gauche accompagné de son image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 le texte en haut à droite sur le traitement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finir en affichant le dernier bloc de texte.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246678" y="1015713"/>
            <a:ext cx="6129359" cy="552080"/>
            <a:chOff x="1246678" y="1015713"/>
            <a:chExt cx="6129359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246678" y="1015713"/>
              <a:ext cx="6129359" cy="552080"/>
              <a:chOff x="3627924" y="529120"/>
              <a:chExt cx="6129359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627924" y="667722"/>
                <a:ext cx="6129359" cy="294125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73" y="2835965"/>
            <a:ext cx="2990473" cy="310205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648160" y="5243831"/>
            <a:ext cx="4489279" cy="353382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Respect des règles de conformité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76197" y="3274393"/>
            <a:ext cx="4461242" cy="1857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Lorsque je demande la mise à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disposition de mon espace DataLab et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son approvisionnement avec des données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du DataLake, le CDMO vérifie systématiquement le périmètre des données et valide ou non cette demande.</a:t>
            </a:r>
          </a:p>
        </p:txBody>
      </p:sp>
      <p:sp>
        <p:nvSpPr>
          <p:cNvPr id="38" name="Rectangle 37"/>
          <p:cNvSpPr/>
          <p:nvPr/>
        </p:nvSpPr>
        <p:spPr>
          <a:xfrm rot="16200000">
            <a:off x="-1530251" y="1672828"/>
            <a:ext cx="2066949" cy="861774"/>
          </a:xfrm>
          <a:prstGeom prst="rect">
            <a:avLst/>
          </a:prstGeom>
          <a:solidFill>
            <a:srgbClr val="FF66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revoir avec Nicolas</a:t>
            </a: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95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676197" y="3274393"/>
            <a:ext cx="4461242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Lorsque je demande la mise à </a:t>
            </a:r>
            <a:b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disposition de mon espace DataLab et </a:t>
            </a:r>
            <a:b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son approvisionnement avec des données </a:t>
            </a:r>
            <a:b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bg1">
                    <a:lumMod val="8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du DataLake, le CDMO vérifie le périmètre des données et valide ou non cette demande.</a:t>
            </a: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73" y="2835965"/>
            <a:ext cx="2990473" cy="3102058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45659" y="2017060"/>
            <a:ext cx="6104965" cy="153656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n°8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Conformité des données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Griser le texte de l’écran précédent,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l’icône « information » puis le bloc de texte associé.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246678" y="1015713"/>
            <a:ext cx="6129359" cy="552080"/>
            <a:chOff x="1246678" y="1015713"/>
            <a:chExt cx="6129359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246678" y="1015713"/>
              <a:ext cx="6129359" cy="552080"/>
              <a:chOff x="3627924" y="529120"/>
              <a:chExt cx="6129359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627924" y="667722"/>
                <a:ext cx="6129359" cy="294125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sp>
        <p:nvSpPr>
          <p:cNvPr id="3" name="Rectangle à coins arrondis 2"/>
          <p:cNvSpPr/>
          <p:nvPr/>
        </p:nvSpPr>
        <p:spPr>
          <a:xfrm>
            <a:off x="3648160" y="5243831"/>
            <a:ext cx="4489279" cy="353382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Respect des règles de conformité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1716754" y="2258986"/>
            <a:ext cx="1012503" cy="1012503"/>
            <a:chOff x="2610637" y="1665146"/>
            <a:chExt cx="1012503" cy="1012503"/>
          </a:xfrm>
        </p:grpSpPr>
        <p:sp>
          <p:nvSpPr>
            <p:cNvPr id="6" name="Ellipse 5"/>
            <p:cNvSpPr/>
            <p:nvPr/>
          </p:nvSpPr>
          <p:spPr>
            <a:xfrm>
              <a:off x="2610637" y="1665146"/>
              <a:ext cx="1012503" cy="101250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866" y="1816046"/>
              <a:ext cx="654545" cy="654545"/>
            </a:xfrm>
            <a:prstGeom prst="rect">
              <a:avLst/>
            </a:prstGeom>
          </p:spPr>
        </p:pic>
      </p:grpSp>
      <p:sp>
        <p:nvSpPr>
          <p:cNvPr id="9" name="ZoneTexte 8"/>
          <p:cNvSpPr txBox="1"/>
          <p:nvPr/>
        </p:nvSpPr>
        <p:spPr>
          <a:xfrm>
            <a:off x="2782694" y="2232092"/>
            <a:ext cx="556793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Certaines demandes de chargement de données peuvent être plus sensibles, plus longues à valider, voire interdites.</a:t>
            </a:r>
          </a:p>
          <a:p>
            <a:pPr>
              <a:spcAft>
                <a:spcPts val="600"/>
              </a:spcAft>
            </a:pPr>
            <a:r>
              <a:rPr lang="fr-FR" i="1" dirty="0"/>
              <a:t>Exemple : une demande de données d’un autre éditeur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-1530251" y="1672828"/>
            <a:ext cx="2066949" cy="861774"/>
          </a:xfrm>
          <a:prstGeom prst="rect">
            <a:avLst/>
          </a:prstGeom>
          <a:solidFill>
            <a:srgbClr val="FF66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revoir avec Nicolas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75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n°9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Des espaces sans adhérence avec la production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Griser la règle 1 « Respect des règles de conformité »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le bloc de la règle 2 « Données datalab = copies désensibilisées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de texte explicatif.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246678" y="1015713"/>
            <a:ext cx="6129359" cy="552080"/>
            <a:chOff x="1246678" y="1015713"/>
            <a:chExt cx="6129359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246678" y="1015713"/>
              <a:ext cx="6129359" cy="552080"/>
              <a:chOff x="3627924" y="529120"/>
              <a:chExt cx="6129359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627924" y="667722"/>
                <a:ext cx="6129359" cy="294125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73" y="2835965"/>
            <a:ext cx="2990473" cy="310205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649391" y="5243831"/>
            <a:ext cx="4489279" cy="35338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Respect des règles de conformité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193749" y="2271954"/>
            <a:ext cx="5398103" cy="2269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Lorsque mon espace DataLab m’est mis à disposition, il n’est pas en adhérence directe avec les données de production.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Les données rendues disponibles sont des copies des données originales et des traitements sont appliqués sur celles-ci pour les désensibilisées en suivant les instructions du CDMO (anonymisation, cryptage…).</a:t>
            </a:r>
          </a:p>
        </p:txBody>
      </p:sp>
      <p:sp>
        <p:nvSpPr>
          <p:cNvPr id="25" name="Rectangle à coins arrondis 24"/>
          <p:cNvSpPr/>
          <p:nvPr/>
        </p:nvSpPr>
        <p:spPr>
          <a:xfrm>
            <a:off x="3649391" y="4850108"/>
            <a:ext cx="4489279" cy="353382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Données DataLab = copies désensibilisées</a:t>
            </a:r>
          </a:p>
        </p:txBody>
      </p:sp>
      <p:sp>
        <p:nvSpPr>
          <p:cNvPr id="32" name="Rectangle 31"/>
          <p:cNvSpPr/>
          <p:nvPr/>
        </p:nvSpPr>
        <p:spPr>
          <a:xfrm rot="16200000">
            <a:off x="-1530251" y="1672828"/>
            <a:ext cx="2066949" cy="861774"/>
          </a:xfrm>
          <a:prstGeom prst="rect">
            <a:avLst/>
          </a:prstGeom>
          <a:solidFill>
            <a:srgbClr val="FF66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revoir avec Nicolas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14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n°11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Une étanchéité entre chaque espace DataLab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 mise en œuvre (explication animation, images, effets…) :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Griser la règle 3 « Accès uniquement depuis réseau BPCE »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Afficher le bloc de la règle 4 « Chaque espace DataLab est cloisonné »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afficher le bloc de texte explicatif.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1246678" y="1015713"/>
            <a:ext cx="6129359" cy="552080"/>
            <a:chOff x="1246678" y="1015713"/>
            <a:chExt cx="6129359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246678" y="1015713"/>
              <a:ext cx="6129359" cy="552080"/>
              <a:chOff x="3627924" y="529120"/>
              <a:chExt cx="6129359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627924" y="667722"/>
                <a:ext cx="6129359" cy="294125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273" y="2835965"/>
            <a:ext cx="2990473" cy="310205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648160" y="5243831"/>
            <a:ext cx="4489279" cy="35338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Respect des règles de conformité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29354" y="1940405"/>
            <a:ext cx="5785353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L’ensemble des espaces DataLab sont hébergés sur la Plateforme Hadoop Groupe.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Cependant ceux-ci sont tous cloisonnés les uns des autres. Je ne peux accéder qu’aux espaces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DataLab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 pour lesquels j’ai reçu une habilitation.</a:t>
            </a:r>
          </a:p>
        </p:txBody>
      </p:sp>
      <p:sp>
        <p:nvSpPr>
          <p:cNvPr id="25" name="Rectangle à coins arrondis 24"/>
          <p:cNvSpPr/>
          <p:nvPr/>
        </p:nvSpPr>
        <p:spPr>
          <a:xfrm>
            <a:off x="3648160" y="4850108"/>
            <a:ext cx="4489279" cy="35338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DataLab = copies désensibilisées</a:t>
            </a:r>
          </a:p>
        </p:txBody>
      </p:sp>
      <p:sp>
        <p:nvSpPr>
          <p:cNvPr id="32" name="Rectangle à coins arrondis 31"/>
          <p:cNvSpPr/>
          <p:nvPr/>
        </p:nvSpPr>
        <p:spPr>
          <a:xfrm>
            <a:off x="3648160" y="4455863"/>
            <a:ext cx="4489279" cy="35338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Accès uniquement depuis réseau BPCE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3652643" y="4056936"/>
            <a:ext cx="4489279" cy="353382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Chaque espace DataLab est cloisonné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-1530251" y="1672828"/>
            <a:ext cx="2066949" cy="861774"/>
          </a:xfrm>
          <a:prstGeom prst="rect">
            <a:avLst/>
          </a:prstGeom>
          <a:solidFill>
            <a:srgbClr val="FF66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revoir avec Nicolas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932" y="5814954"/>
            <a:ext cx="2255981" cy="9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40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à coins arrondis 34"/>
          <p:cNvSpPr/>
          <p:nvPr/>
        </p:nvSpPr>
        <p:spPr>
          <a:xfrm rot="662323">
            <a:off x="3697279" y="5042248"/>
            <a:ext cx="2479700" cy="38796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AnaCrédit</a:t>
            </a:r>
          </a:p>
        </p:txBody>
      </p:sp>
      <p:sp>
        <p:nvSpPr>
          <p:cNvPr id="36" name="Rectangle à coins arrondis 35"/>
          <p:cNvSpPr/>
          <p:nvPr/>
        </p:nvSpPr>
        <p:spPr>
          <a:xfrm rot="21216247">
            <a:off x="5523756" y="4795852"/>
            <a:ext cx="2479700" cy="38796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BCBS-239</a:t>
            </a:r>
          </a:p>
        </p:txBody>
      </p:sp>
      <p:sp>
        <p:nvSpPr>
          <p:cNvPr id="47" name="Titre 46"/>
          <p:cNvSpPr>
            <a:spLocks noGrp="1"/>
          </p:cNvSpPr>
          <p:nvPr>
            <p:ph type="title"/>
          </p:nvPr>
        </p:nvSpPr>
        <p:spPr>
          <a:xfrm>
            <a:off x="15735" y="29354"/>
            <a:ext cx="6171503" cy="723600"/>
          </a:xfrm>
        </p:spPr>
        <p:txBody>
          <a:bodyPr/>
          <a:lstStyle/>
          <a:p>
            <a:r>
              <a:rPr lang="fr-FR" sz="2000" b="1" dirty="0">
                <a:latin typeface="+mn-lt"/>
              </a:rPr>
              <a:t>Ecran n°17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Règle 1 : Respect des contraintes qualité / réglementaires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sp>
        <p:nvSpPr>
          <p:cNvPr id="39" name="Rectangle 38"/>
          <p:cNvSpPr/>
          <p:nvPr/>
        </p:nvSpPr>
        <p:spPr>
          <a:xfrm>
            <a:off x="1755913" y="2365806"/>
            <a:ext cx="6766767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L’ensemble des contraintes réglementaires et qualité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appliquées au sein de la banque sur l’ensemble des activités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s’appliquent aussi aux espaces DataLab et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doivent être respectées lors des expérimentations.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3659" y="2080580"/>
            <a:ext cx="1370086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accent1"/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Règle 1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5" y="1925558"/>
            <a:ext cx="580991" cy="580991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646043" y="2456132"/>
            <a:ext cx="874644" cy="0"/>
          </a:xfrm>
          <a:prstGeom prst="line">
            <a:avLst/>
          </a:prstGeom>
          <a:ln w="19050">
            <a:solidFill>
              <a:schemeClr val="accent3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841" y="3157122"/>
            <a:ext cx="1697904" cy="2940771"/>
          </a:xfrm>
          <a:prstGeom prst="rect">
            <a:avLst/>
          </a:prstGeom>
        </p:spPr>
      </p:pic>
      <p:sp>
        <p:nvSpPr>
          <p:cNvPr id="34" name="Rectangle à coins arrondis 33"/>
          <p:cNvSpPr/>
          <p:nvPr/>
        </p:nvSpPr>
        <p:spPr>
          <a:xfrm>
            <a:off x="4283906" y="4166959"/>
            <a:ext cx="2479700" cy="387967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GDPR</a:t>
            </a:r>
          </a:p>
        </p:txBody>
      </p:sp>
      <p:sp>
        <p:nvSpPr>
          <p:cNvPr id="11" name="Rectangle à coins arrondis 10"/>
          <p:cNvSpPr/>
          <p:nvPr/>
        </p:nvSpPr>
        <p:spPr>
          <a:xfrm rot="21000814">
            <a:off x="2238246" y="4546129"/>
            <a:ext cx="2479700" cy="387967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Loi informatique et liberté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871814" y="4459782"/>
            <a:ext cx="7368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200" dirty="0">
                <a:solidFill>
                  <a:schemeClr val="accent5"/>
                </a:solidFill>
              </a:rPr>
              <a:t>…</a:t>
            </a: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  <p:sp>
        <p:nvSpPr>
          <p:cNvPr id="31" name="Rectangle à coins arrondis 30"/>
          <p:cNvSpPr/>
          <p:nvPr/>
        </p:nvSpPr>
        <p:spPr>
          <a:xfrm rot="522570">
            <a:off x="2866582" y="5331672"/>
            <a:ext cx="2479700" cy="3879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Ethique</a:t>
            </a:r>
          </a:p>
        </p:txBody>
      </p:sp>
    </p:spTree>
    <p:extLst>
      <p:ext uri="{BB962C8B-B14F-4D97-AF65-F5344CB8AC3E}">
        <p14:creationId xmlns:p14="http://schemas.microsoft.com/office/powerpoint/2010/main" val="2198115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n°21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La responsabilité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804640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374319" y="1015713"/>
            <a:ext cx="6001718" cy="552080"/>
            <a:chOff x="1374319" y="1015713"/>
            <a:chExt cx="6001718" cy="552080"/>
          </a:xfrm>
        </p:grpSpPr>
        <p:grpSp>
          <p:nvGrpSpPr>
            <p:cNvPr id="105" name="Groupe 104"/>
            <p:cNvGrpSpPr/>
            <p:nvPr/>
          </p:nvGrpSpPr>
          <p:grpSpPr>
            <a:xfrm>
              <a:off x="1374319" y="1015713"/>
              <a:ext cx="6001718" cy="552080"/>
              <a:chOff x="3755565" y="529120"/>
              <a:chExt cx="6001718" cy="552080"/>
            </a:xfrm>
          </p:grpSpPr>
          <p:sp>
            <p:nvSpPr>
              <p:cNvPr id="106" name="Pentagone 105"/>
              <p:cNvSpPr/>
              <p:nvPr/>
            </p:nvSpPr>
            <p:spPr>
              <a:xfrm>
                <a:off x="3755565" y="667723"/>
                <a:ext cx="6001718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3" name="Ellipse 122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1" name="Ellipse 12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7" name="Ellipse 116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5" name="Ellipse 114"/>
              <p:cNvSpPr/>
              <p:nvPr/>
            </p:nvSpPr>
            <p:spPr>
              <a:xfrm>
                <a:off x="8732261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3094" y="1135025"/>
              <a:ext cx="358992" cy="358992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0142" y="1118643"/>
              <a:ext cx="358992" cy="358992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684" y="1140670"/>
              <a:ext cx="327273" cy="32727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553" y="1150920"/>
              <a:ext cx="297521" cy="297521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062" y="1167848"/>
              <a:ext cx="288000" cy="288000"/>
            </a:xfrm>
            <a:prstGeom prst="rect">
              <a:avLst/>
            </a:prstGeom>
          </p:spPr>
        </p:pic>
      </p:grpSp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472"/>
          <a:stretch/>
        </p:blipFill>
        <p:spPr>
          <a:xfrm flipH="1">
            <a:off x="2312897" y="1998996"/>
            <a:ext cx="2554596" cy="3287151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44178" y="2372725"/>
            <a:ext cx="1295021" cy="2766819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3121218" y="2003393"/>
            <a:ext cx="125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14A80"/>
                </a:solidFill>
                <a:latin typeface="Kristen ITC" panose="03050502040202030202" pitchFamily="66" charset="0"/>
              </a:rPr>
              <a:t>Respect</a:t>
            </a:r>
          </a:p>
        </p:txBody>
      </p:sp>
      <p:sp>
        <p:nvSpPr>
          <p:cNvPr id="35" name="ZoneTexte 34"/>
          <p:cNvSpPr txBox="1"/>
          <p:nvPr/>
        </p:nvSpPr>
        <p:spPr>
          <a:xfrm rot="3174545">
            <a:off x="3970029" y="2807315"/>
            <a:ext cx="199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14A80"/>
                </a:solidFill>
                <a:latin typeface="Kristen ITC" panose="03050502040202030202" pitchFamily="66" charset="0"/>
              </a:rPr>
              <a:t>Responsabilité</a:t>
            </a:r>
          </a:p>
        </p:txBody>
      </p:sp>
      <p:sp>
        <p:nvSpPr>
          <p:cNvPr id="36" name="ZoneTexte 35"/>
          <p:cNvSpPr txBox="1"/>
          <p:nvPr/>
        </p:nvSpPr>
        <p:spPr>
          <a:xfrm rot="19551778">
            <a:off x="2116427" y="2375419"/>
            <a:ext cx="125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14A80"/>
                </a:solidFill>
                <a:latin typeface="Kristen ITC" panose="03050502040202030202" pitchFamily="66" charset="0"/>
              </a:rPr>
              <a:t>Ethique</a:t>
            </a:r>
          </a:p>
        </p:txBody>
      </p:sp>
      <p:cxnSp>
        <p:nvCxnSpPr>
          <p:cNvPr id="37" name="Connecteur droit 36"/>
          <p:cNvCxnSpPr/>
          <p:nvPr/>
        </p:nvCxnSpPr>
        <p:spPr>
          <a:xfrm flipV="1">
            <a:off x="4867493" y="4528064"/>
            <a:ext cx="662776" cy="6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9512" y="5427186"/>
            <a:ext cx="837932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Lorsque mon espace DataLab m’est mis à disposition, un travail préparatoire a été réalisé pour mettre en conformité celui-ci avec l’ensemble des contraintes à respecter.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0932" y="5814954"/>
            <a:ext cx="2255981" cy="9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108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n°5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Scientist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678208" y="5950097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Scientist</a:t>
            </a:r>
          </a:p>
        </p:txBody>
      </p:sp>
      <p:grpSp>
        <p:nvGrpSpPr>
          <p:cNvPr id="18" name="Groupe 17"/>
          <p:cNvGrpSpPr/>
          <p:nvPr/>
        </p:nvGrpSpPr>
        <p:grpSpPr>
          <a:xfrm flipH="1">
            <a:off x="6328635" y="5841356"/>
            <a:ext cx="435250" cy="320665"/>
            <a:chOff x="6099805" y="6154395"/>
            <a:chExt cx="435250" cy="320665"/>
          </a:xfrm>
        </p:grpSpPr>
        <p:cxnSp>
          <p:nvCxnSpPr>
            <p:cNvPr id="56" name="Connecteur droit 55"/>
            <p:cNvCxnSpPr/>
            <p:nvPr/>
          </p:nvCxnSpPr>
          <p:spPr>
            <a:xfrm flipV="1">
              <a:off x="6371423" y="6154395"/>
              <a:ext cx="163632" cy="32066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82695" r="2288"/>
          <a:stretch/>
        </p:blipFill>
        <p:spPr>
          <a:xfrm>
            <a:off x="5991361" y="2702450"/>
            <a:ext cx="887104" cy="3090940"/>
          </a:xfrm>
          <a:prstGeom prst="rect">
            <a:avLst/>
          </a:prstGeom>
        </p:spPr>
      </p:pic>
      <p:pic>
        <p:nvPicPr>
          <p:cNvPr id="95" name="Image 94"/>
          <p:cNvPicPr>
            <a:picLocks noChangeAspect="1"/>
          </p:cNvPicPr>
          <p:nvPr/>
        </p:nvPicPr>
        <p:blipFill rotWithShape="1">
          <a:blip r:embed="rId3"/>
          <a:srcRect l="79229" t="56069" r="16150"/>
          <a:stretch/>
        </p:blipFill>
        <p:spPr>
          <a:xfrm>
            <a:off x="5786644" y="4435522"/>
            <a:ext cx="272957" cy="135786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80695" y="4834502"/>
            <a:ext cx="5604681" cy="1297122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SCIENTIST </a:t>
            </a:r>
            <a:r>
              <a:rPr lang="fr-FR" dirty="0"/>
              <a:t>met au point les modèles de traitement des données et de production d’indicateurs </a:t>
            </a:r>
            <a:endParaRPr lang="fr-FR" b="1" dirty="0"/>
          </a:p>
        </p:txBody>
      </p:sp>
      <p:grpSp>
        <p:nvGrpSpPr>
          <p:cNvPr id="33" name="Groupe 32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4" name="Groupe 33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5" name="Groupe 44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2" name="Ellipse 51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3" name="Image 52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6" name="Ellipse 45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46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5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404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n°6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Steward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331741" y="6030346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Steward</a:t>
            </a:r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3127508" y="5621246"/>
            <a:ext cx="310020" cy="60753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2855890" y="6227551"/>
            <a:ext cx="27743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33945" r="52655"/>
          <a:stretch/>
        </p:blipFill>
        <p:spPr>
          <a:xfrm>
            <a:off x="3138979" y="2702450"/>
            <a:ext cx="791570" cy="3090940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4702885" y="4362513"/>
            <a:ext cx="3763096" cy="2056529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STEWARD </a:t>
            </a:r>
            <a:r>
              <a:rPr lang="fr-FR" dirty="0"/>
              <a:t>vous accompagne sur l’organisation et </a:t>
            </a:r>
            <a:br>
              <a:rPr lang="fr-FR" dirty="0"/>
            </a:br>
            <a:r>
              <a:rPr lang="fr-FR" dirty="0"/>
              <a:t>la gestion des données </a:t>
            </a:r>
            <a:br>
              <a:rPr lang="fr-FR" dirty="0"/>
            </a:br>
            <a:r>
              <a:rPr lang="fr-FR" dirty="0"/>
              <a:t>dans le DataLake. Il vous guide pour identifier les données disponibles pour vos besoins.</a:t>
            </a:r>
            <a:endParaRPr lang="fr-FR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0" name="Pentagone 39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6" name="Groupe 45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5" name="Ellipse 54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6" name="Image 55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2" name="Ellipse 51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93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756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n°7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87484" y="2499342"/>
            <a:ext cx="15755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Engineer</a:t>
            </a:r>
          </a:p>
        </p:txBody>
      </p:sp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19857" r="65357"/>
          <a:stretch/>
        </p:blipFill>
        <p:spPr>
          <a:xfrm>
            <a:off x="2292819" y="2702450"/>
            <a:ext cx="873456" cy="3090940"/>
          </a:xfrm>
          <a:prstGeom prst="rect">
            <a:avLst/>
          </a:prstGeom>
        </p:spPr>
      </p:pic>
      <p:grpSp>
        <p:nvGrpSpPr>
          <p:cNvPr id="67" name="Groupe 66"/>
          <p:cNvGrpSpPr/>
          <p:nvPr/>
        </p:nvGrpSpPr>
        <p:grpSpPr>
          <a:xfrm rot="10800000" flipH="1">
            <a:off x="1699477" y="2709692"/>
            <a:ext cx="790470" cy="409815"/>
            <a:chOff x="6099805" y="6065245"/>
            <a:chExt cx="790470" cy="409815"/>
          </a:xfrm>
        </p:grpSpPr>
        <p:cxnSp>
          <p:nvCxnSpPr>
            <p:cNvPr id="68" name="Connecteur droit 67"/>
            <p:cNvCxnSpPr/>
            <p:nvPr/>
          </p:nvCxnSpPr>
          <p:spPr>
            <a:xfrm rot="10800000" flipH="1">
              <a:off x="6371423" y="6065245"/>
              <a:ext cx="518852" cy="40981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à coins arrondis 52"/>
          <p:cNvSpPr/>
          <p:nvPr/>
        </p:nvSpPr>
        <p:spPr>
          <a:xfrm>
            <a:off x="3725839" y="4498993"/>
            <a:ext cx="4740142" cy="1819923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ENGINEER </a:t>
            </a:r>
            <a:r>
              <a:rPr lang="fr-FR" dirty="0"/>
              <a:t>prépare les données </a:t>
            </a:r>
            <a:br>
              <a:rPr lang="fr-FR" dirty="0"/>
            </a:br>
            <a:r>
              <a:rPr lang="fr-FR" dirty="0"/>
              <a:t>pour vos besoins d’analyse ou opérationnels.</a:t>
            </a:r>
            <a:br>
              <a:rPr lang="fr-FR" dirty="0"/>
            </a:br>
            <a:r>
              <a:rPr lang="fr-FR" dirty="0"/>
              <a:t> Il met en place les espaces DataLab et DataSpace ainsi que l’ensemble des traitements associés </a:t>
            </a:r>
            <a:r>
              <a:rPr lang="fr-FR" i="1" dirty="0"/>
              <a:t>(désensibilisation, industrialisation…).</a:t>
            </a:r>
            <a:endParaRPr lang="fr-FR" b="1" i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961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9756" y="2702450"/>
            <a:ext cx="5907536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n°8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Data Engineer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53" name="Rectangle à coins arrondis 52"/>
          <p:cNvSpPr/>
          <p:nvPr/>
        </p:nvSpPr>
        <p:spPr>
          <a:xfrm>
            <a:off x="638788" y="4014412"/>
            <a:ext cx="5429915" cy="1676706"/>
          </a:xfrm>
          <a:prstGeom prst="roundRect">
            <a:avLst>
              <a:gd name="adj" fmla="val 10031"/>
            </a:avLst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DATA ANALYST </a:t>
            </a:r>
            <a:r>
              <a:rPr lang="fr-FR" dirty="0"/>
              <a:t>industrialise </a:t>
            </a:r>
            <a:br>
              <a:rPr lang="fr-FR" dirty="0"/>
            </a:br>
            <a:r>
              <a:rPr lang="fr-FR" dirty="0"/>
              <a:t>des modèles de traitement des données et </a:t>
            </a:r>
            <a:br>
              <a:rPr lang="fr-FR" dirty="0"/>
            </a:br>
            <a:r>
              <a:rPr lang="fr-FR" dirty="0"/>
              <a:t>développe les écrans de restitutions </a:t>
            </a:r>
            <a:br>
              <a:rPr lang="fr-FR" dirty="0"/>
            </a:br>
            <a:r>
              <a:rPr lang="fr-FR" dirty="0"/>
              <a:t>des données et indicateurs.</a:t>
            </a:r>
            <a:endParaRPr lang="fr-FR" b="1" i="1" dirty="0"/>
          </a:p>
        </p:txBody>
      </p:sp>
      <p:sp>
        <p:nvSpPr>
          <p:cNvPr id="32" name="Rectangle 31"/>
          <p:cNvSpPr/>
          <p:nvPr/>
        </p:nvSpPr>
        <p:spPr>
          <a:xfrm>
            <a:off x="5542007" y="2111076"/>
            <a:ext cx="1575587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Data Analyst</a:t>
            </a:r>
          </a:p>
        </p:txBody>
      </p:sp>
      <p:grpSp>
        <p:nvGrpSpPr>
          <p:cNvPr id="33" name="Groupe 32"/>
          <p:cNvGrpSpPr/>
          <p:nvPr/>
        </p:nvGrpSpPr>
        <p:grpSpPr>
          <a:xfrm flipV="1">
            <a:off x="6949926" y="2309709"/>
            <a:ext cx="401621" cy="438832"/>
            <a:chOff x="6099805" y="6036228"/>
            <a:chExt cx="401621" cy="438832"/>
          </a:xfrm>
        </p:grpSpPr>
        <p:cxnSp>
          <p:nvCxnSpPr>
            <p:cNvPr id="34" name="Connecteur droit 33"/>
            <p:cNvCxnSpPr/>
            <p:nvPr/>
          </p:nvCxnSpPr>
          <p:spPr>
            <a:xfrm flipV="1">
              <a:off x="6371423" y="6036228"/>
              <a:ext cx="130003" cy="43883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e 35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7" name="Groupe 36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43" name="Pentagone 42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4" name="Groupe 5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56" name="Ellipse 5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7" name="Image 56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55" name="Ellipse 5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4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8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38537" y="2763357"/>
            <a:ext cx="1249595" cy="265316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3404" y="2702450"/>
            <a:ext cx="5907536" cy="3090940"/>
          </a:xfrm>
          <a:prstGeom prst="rect">
            <a:avLst/>
          </a:prstGeom>
        </p:spPr>
      </p:pic>
      <p:pic>
        <p:nvPicPr>
          <p:cNvPr id="93" name="Image 92"/>
          <p:cNvPicPr>
            <a:picLocks noChangeAspect="1"/>
          </p:cNvPicPr>
          <p:nvPr/>
        </p:nvPicPr>
        <p:blipFill rotWithShape="1">
          <a:blip r:embed="rId3"/>
          <a:srcRect l="-1169" r="81531"/>
          <a:stretch/>
        </p:blipFill>
        <p:spPr>
          <a:xfrm>
            <a:off x="1064519" y="2702450"/>
            <a:ext cx="1160060" cy="3090940"/>
          </a:xfrm>
          <a:prstGeom prst="rect">
            <a:avLst/>
          </a:prstGeom>
        </p:spPr>
      </p:pic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n°9	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L’équipe DataLab – le Chief Data Management </a:t>
            </a:r>
            <a:r>
              <a:rPr lang="fr-FR" sz="2000" dirty="0" err="1">
                <a:latin typeface="+mn-lt"/>
              </a:rPr>
              <a:t>Officer</a:t>
            </a:r>
            <a:r>
              <a:rPr lang="fr-FR" sz="2000" dirty="0">
                <a:latin typeface="+mn-lt"/>
              </a:rPr>
              <a:t>  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  <a:r>
              <a:rPr lang="fr-FR" dirty="0"/>
              <a:t>des profils d’experts différents et complémentaires sont mobilisés</a:t>
            </a:r>
            <a:endParaRPr lang="fr-FR" b="1" dirty="0"/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912" y="5821650"/>
            <a:ext cx="2252149" cy="93112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54999" y="4893754"/>
            <a:ext cx="93876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CDMO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1202191" y="4946962"/>
            <a:ext cx="386861" cy="141494"/>
            <a:chOff x="6099805" y="6332333"/>
            <a:chExt cx="386861" cy="141494"/>
          </a:xfrm>
        </p:grpSpPr>
        <p:cxnSp>
          <p:nvCxnSpPr>
            <p:cNvPr id="65" name="Connecteur droit 64"/>
            <p:cNvCxnSpPr/>
            <p:nvPr/>
          </p:nvCxnSpPr>
          <p:spPr>
            <a:xfrm flipV="1">
              <a:off x="6373804" y="6332333"/>
              <a:ext cx="112862" cy="14114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>
              <a:off x="6099805" y="6473827"/>
              <a:ext cx="27743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à coins arrondis 87"/>
          <p:cNvSpPr/>
          <p:nvPr/>
        </p:nvSpPr>
        <p:spPr>
          <a:xfrm>
            <a:off x="2771004" y="3406334"/>
            <a:ext cx="5604681" cy="1384029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</a:t>
            </a:r>
            <a:r>
              <a:rPr lang="fr-FR" b="1" dirty="0"/>
              <a:t>CHIEF DATA MANAGEMENT OFFICER </a:t>
            </a:r>
            <a:r>
              <a:rPr lang="fr-FR" dirty="0"/>
              <a:t>est responsable de la mise en œuvre et du respect des règles de gestion des données</a:t>
            </a:r>
            <a:r>
              <a:rPr lang="fr-FR" i="1" dirty="0"/>
              <a:t> (sécurité, conformité, réglementaire…)</a:t>
            </a:r>
            <a:r>
              <a:rPr lang="fr-FR" dirty="0"/>
              <a:t>.</a:t>
            </a:r>
            <a:endParaRPr lang="fr-FR" b="1" dirty="0"/>
          </a:p>
        </p:txBody>
      </p:sp>
      <p:grpSp>
        <p:nvGrpSpPr>
          <p:cNvPr id="32" name="Groupe 3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39" name="Pentagone 3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44" name="Groupe 4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46" name="Ellipse 4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52" name="Image 51"/>
                <p:cNvPicPr>
                  <a:picLocks noChangeAspect="1"/>
                </p:cNvPicPr>
                <p:nvPr/>
              </p:nvPicPr>
              <p:blipFill>
                <a:blip r:embed="rId5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45" name="Ellipse 4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63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r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b="1" dirty="0">
                <a:latin typeface="+mn-lt"/>
              </a:rPr>
              <a:t>Ecran n°10</a:t>
            </a:r>
            <a:br>
              <a:rPr lang="fr-FR" sz="2000" dirty="0">
                <a:latin typeface="+mn-lt"/>
              </a:rPr>
            </a:br>
            <a:r>
              <a:rPr lang="fr-FR" sz="2000" dirty="0">
                <a:latin typeface="+mn-lt"/>
              </a:rPr>
              <a:t>Le déclic</a:t>
            </a:r>
          </a:p>
        </p:txBody>
      </p:sp>
      <p:sp>
        <p:nvSpPr>
          <p:cNvPr id="48" name="Espace réservé du texte 4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Message clé :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691975" y="752954"/>
            <a:ext cx="3500025" cy="6105046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space réservé du texte 11"/>
          <p:cNvSpPr txBox="1">
            <a:spLocks/>
          </p:cNvSpPr>
          <p:nvPr/>
        </p:nvSpPr>
        <p:spPr>
          <a:xfrm>
            <a:off x="8791308" y="1462250"/>
            <a:ext cx="3274555" cy="51852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737872" y="804640"/>
            <a:ext cx="3327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Notes pour la</a:t>
            </a:r>
            <a:r>
              <a:rPr lang="fr-FR" sz="1400" b="1" baseline="0" dirty="0">
                <a:solidFill>
                  <a:schemeClr val="bg1"/>
                </a:solidFill>
                <a:latin typeface="Calibri" panose="020F0502020204030204" pitchFamily="34" charset="0"/>
              </a:rPr>
              <a:t> mise en œuvre (explication animation, images, effets…) :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Tout d’abord, affichage de l’utilisateur et de son bureau 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Puis affichage de la bulle et de l’ampoule</a:t>
            </a:r>
          </a:p>
          <a:p>
            <a:pPr marL="285750" indent="-2857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Calibri" panose="020F0502020204030204" pitchFamily="34" charset="0"/>
              </a:rPr>
              <a:t>Et affichage du texte </a:t>
            </a:r>
          </a:p>
          <a:p>
            <a:endParaRPr lang="fr-FR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e 71"/>
          <p:cNvGrpSpPr/>
          <p:nvPr/>
        </p:nvGrpSpPr>
        <p:grpSpPr>
          <a:xfrm>
            <a:off x="745442" y="986685"/>
            <a:ext cx="7066026" cy="552080"/>
            <a:chOff x="745442" y="986685"/>
            <a:chExt cx="7066026" cy="552080"/>
          </a:xfrm>
        </p:grpSpPr>
        <p:grpSp>
          <p:nvGrpSpPr>
            <p:cNvPr id="73" name="Groupe 72"/>
            <p:cNvGrpSpPr/>
            <p:nvPr/>
          </p:nvGrpSpPr>
          <p:grpSpPr>
            <a:xfrm>
              <a:off x="745442" y="986685"/>
              <a:ext cx="7066026" cy="552080"/>
              <a:chOff x="2691257" y="529120"/>
              <a:chExt cx="7066026" cy="552080"/>
            </a:xfrm>
          </p:grpSpPr>
          <p:sp>
            <p:nvSpPr>
              <p:cNvPr id="79" name="Pentagone 78"/>
              <p:cNvSpPr/>
              <p:nvPr/>
            </p:nvSpPr>
            <p:spPr>
              <a:xfrm>
                <a:off x="2691257" y="667723"/>
                <a:ext cx="7066026" cy="288000"/>
              </a:xfrm>
              <a:prstGeom prst="homePlat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5381632" y="529121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1" name="Ellipse 80"/>
              <p:cNvSpPr/>
              <p:nvPr/>
            </p:nvSpPr>
            <p:spPr>
              <a:xfrm>
                <a:off x="4264756" y="529120"/>
                <a:ext cx="551453" cy="54903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Ellipse 81"/>
              <p:cNvSpPr/>
              <p:nvPr/>
            </p:nvSpPr>
            <p:spPr>
              <a:xfrm>
                <a:off x="3147880" y="52912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/>
              <p:cNvSpPr/>
              <p:nvPr/>
            </p:nvSpPr>
            <p:spPr>
              <a:xfrm>
                <a:off x="6498508" y="529122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4" name="Groupe 83"/>
              <p:cNvGrpSpPr/>
              <p:nvPr/>
            </p:nvGrpSpPr>
            <p:grpSpPr>
              <a:xfrm>
                <a:off x="8732261" y="529120"/>
                <a:ext cx="551453" cy="549030"/>
                <a:chOff x="9401004" y="529120"/>
                <a:chExt cx="551453" cy="549030"/>
              </a:xfrm>
            </p:grpSpPr>
            <p:sp>
              <p:nvSpPr>
                <p:cNvPr id="86" name="Ellipse 85"/>
                <p:cNvSpPr/>
                <p:nvPr/>
              </p:nvSpPr>
              <p:spPr>
                <a:xfrm>
                  <a:off x="9401004" y="529120"/>
                  <a:ext cx="551453" cy="5490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87" name="Image 86"/>
                <p:cNvPicPr>
                  <a:picLocks noChangeAspect="1"/>
                </p:cNvPicPr>
                <p:nvPr/>
              </p:nvPicPr>
              <p:blipFill>
                <a:blip r:embed="rId2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4466" y="667723"/>
                  <a:ext cx="288000" cy="288000"/>
                </a:xfrm>
                <a:prstGeom prst="rect">
                  <a:avLst/>
                </a:prstGeom>
              </p:spPr>
            </p:pic>
          </p:grpSp>
          <p:sp>
            <p:nvSpPr>
              <p:cNvPr id="85" name="Ellipse 84"/>
              <p:cNvSpPr/>
              <p:nvPr/>
            </p:nvSpPr>
            <p:spPr>
              <a:xfrm>
                <a:off x="7615384" y="532170"/>
                <a:ext cx="551453" cy="54903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31" y="1100614"/>
              <a:ext cx="327273" cy="327273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4243" y="1090534"/>
              <a:ext cx="360000" cy="36000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03634" y="1115767"/>
              <a:ext cx="297521" cy="297521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1" y="1079779"/>
              <a:ext cx="360000" cy="360000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83" y="1097935"/>
              <a:ext cx="360000" cy="360000"/>
            </a:xfrm>
            <a:prstGeom prst="rect">
              <a:avLst/>
            </a:prstGeom>
          </p:spPr>
        </p:pic>
      </p:grpSp>
      <p:pic>
        <p:nvPicPr>
          <p:cNvPr id="28" name="Imag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887" y="1800221"/>
            <a:ext cx="4138107" cy="4433686"/>
          </a:xfrm>
          <a:prstGeom prst="rect">
            <a:avLst/>
          </a:prstGeom>
        </p:spPr>
      </p:pic>
      <p:sp>
        <p:nvSpPr>
          <p:cNvPr id="89" name="Pensées 88"/>
          <p:cNvSpPr/>
          <p:nvPr/>
        </p:nvSpPr>
        <p:spPr>
          <a:xfrm>
            <a:off x="3033068" y="2096187"/>
            <a:ext cx="1742350" cy="1175606"/>
          </a:xfrm>
          <a:prstGeom prst="cloudCallout">
            <a:avLst>
              <a:gd name="adj1" fmla="val -91354"/>
              <a:gd name="adj2" fmla="val 32522"/>
            </a:avLst>
          </a:prstGeom>
          <a:solidFill>
            <a:srgbClr val="FFFFFF"/>
          </a:solidFill>
          <a:ln>
            <a:solidFill>
              <a:srgbClr val="714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0" name="Image 8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9927" y="2327084"/>
            <a:ext cx="686947" cy="686947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4549660" y="3271793"/>
            <a:ext cx="365014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Une idée me vient à l’esprit,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elle pourrait répondre à un besoin 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</a:b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ea typeface="Yu Gothic Light" panose="020B0300000000000000" pitchFamily="34" charset="-128"/>
                <a:cs typeface="Times New Roman" panose="02020603050405020304" pitchFamily="18" charset="0"/>
              </a:rPr>
              <a:t>que j’ai depuis quelques mois.</a:t>
            </a: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3845" y="5821650"/>
            <a:ext cx="2255981" cy="9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94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20500</TotalTime>
  <Words>2730</Words>
  <Application>Microsoft Office PowerPoint</Application>
  <PresentationFormat>Grand écran</PresentationFormat>
  <Paragraphs>248</Paragraphs>
  <Slides>36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5" baseType="lpstr">
      <vt:lpstr>Yu Gothic Light</vt:lpstr>
      <vt:lpstr>Arial</vt:lpstr>
      <vt:lpstr>Calibri</vt:lpstr>
      <vt:lpstr>Calibri Light</vt:lpstr>
      <vt:lpstr>Kristen ITC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Ecran n°4 L’équipe DataLab – la photo de famille ! </vt:lpstr>
      <vt:lpstr>Ecran n°5 L’équipe DataLab – le Data Scientist </vt:lpstr>
      <vt:lpstr>Ecran n°6 L’équipe DataLab – le Data Steward </vt:lpstr>
      <vt:lpstr>Ecran n°7 L’équipe DataLab – le Data Engineer </vt:lpstr>
      <vt:lpstr>Ecran n°8 L’équipe DataLab – le Data Engineer </vt:lpstr>
      <vt:lpstr>Ecran n°9  L’équipe DataLab – le Chief Data Management Officer  </vt:lpstr>
      <vt:lpstr>Ecran n°10 Le déclic</vt:lpstr>
      <vt:lpstr>Ecran n°11 Je prépare les informations sur mon besoin</vt:lpstr>
      <vt:lpstr>Ecran n°14 Réception du besoin par le responsable DataLab</vt:lpstr>
      <vt:lpstr>Ecran n°16 Intervention du CDMO</vt:lpstr>
      <vt:lpstr>Ecran n°17 Que valide le CDMO ?</vt:lpstr>
      <vt:lpstr>Ecran n°18 Validation de la conformité de mon besoin</vt:lpstr>
      <vt:lpstr>Ecran n°19 Qualification de mon besoin</vt:lpstr>
      <vt:lpstr>Ecran n°20 Mobilisation des expertises adéquates</vt:lpstr>
      <vt:lpstr>Ecran n°21 Mobilisation des expertises adéquates</vt:lpstr>
      <vt:lpstr>Ecran n°22 Choix des outils à mettre à disposition</vt:lpstr>
      <vt:lpstr>Ecran n°23 Validation de ma demande</vt:lpstr>
      <vt:lpstr>Ecran n°24 Création de l’espace DataLab</vt:lpstr>
      <vt:lpstr>Ecran n°26 Installation et paramétrage des outils</vt:lpstr>
      <vt:lpstr>Ecran n°27 Espace DataLab disponible</vt:lpstr>
      <vt:lpstr>Ecran n°40 Un traitement OK</vt:lpstr>
      <vt:lpstr>Ecran n°41 Les résultats</vt:lpstr>
      <vt:lpstr>Ecran n°42 Bilan et industrialisation</vt:lpstr>
      <vt:lpstr>Ecran n°43 La demande d’industrialisation</vt:lpstr>
      <vt:lpstr>Ecran n°44 Passage par la Data Factory</vt:lpstr>
      <vt:lpstr>Ecran n°3 Une plateforme riche </vt:lpstr>
      <vt:lpstr>Ecran n°4 Une plateforme riche de données </vt:lpstr>
      <vt:lpstr>Ecran n°5 Une plateforme riche de données </vt:lpstr>
      <vt:lpstr>Ecran n°7 Conformité des données</vt:lpstr>
      <vt:lpstr>Ecran n°8 Conformité des données</vt:lpstr>
      <vt:lpstr>Ecran n°9 Des espaces sans adhérence avec la production</vt:lpstr>
      <vt:lpstr>Ecran n°11 Une étanchéité entre chaque espace DataLab</vt:lpstr>
      <vt:lpstr>Ecran n°17 Règle 1 : Respect des contraintes qualité / réglementaires</vt:lpstr>
      <vt:lpstr>Ecran n°21 La responsabilité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193</cp:revision>
  <dcterms:created xsi:type="dcterms:W3CDTF">2022-01-03T13:45:22Z</dcterms:created>
  <dcterms:modified xsi:type="dcterms:W3CDTF">2024-01-11T17:02:44Z</dcterms:modified>
</cp:coreProperties>
</file>